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60" r:id="rId7"/>
    <p:sldId id="267" r:id="rId8"/>
    <p:sldId id="258" r:id="rId9"/>
    <p:sldId id="327" r:id="rId10"/>
    <p:sldId id="328" r:id="rId11"/>
    <p:sldId id="331" r:id="rId12"/>
    <p:sldId id="330" r:id="rId13"/>
    <p:sldId id="262" r:id="rId14"/>
    <p:sldId id="263" r:id="rId15"/>
    <p:sldId id="265" r:id="rId16"/>
  </p:sldIdLst>
  <p:sldSz cx="18288000" cy="10287000"/>
  <p:notesSz cx="6858000" cy="9144000"/>
  <p:embeddedFontLst>
    <p:embeddedFont>
      <p:font typeface="Anton" pitchFamily="2" charset="0"/>
      <p:regular r:id="rId18"/>
    </p:embeddedFont>
    <p:embeddedFont>
      <p:font typeface="Hanken Grotesk" panose="020B0604020202020204" charset="0"/>
      <p:regular r:id="rId19"/>
      <p:bold r:id="rId20"/>
      <p:italic r:id="rId21"/>
      <p:boldItalic r:id="rId22"/>
    </p:embeddedFont>
    <p:embeddedFont>
      <p:font typeface="Poppins" panose="00000500000000000000" pitchFamily="2" charset="0"/>
      <p:regular r:id="rId23"/>
      <p:bold r:id="rId24"/>
      <p:italic r:id="rId25"/>
      <p:boldItalic r:id="rId26"/>
    </p:embeddedFont>
    <p:embeddedFont>
      <p:font typeface="Poppins Bold" panose="00000800000000000000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1D66"/>
    <a:srgbClr val="FF33CC"/>
    <a:srgbClr val="CC0099"/>
    <a:srgbClr val="CC3399"/>
    <a:srgbClr val="D60093"/>
    <a:srgbClr val="993366"/>
    <a:srgbClr val="990099"/>
    <a:srgbClr val="FF00FF"/>
    <a:srgbClr val="F222D4"/>
    <a:srgbClr val="F65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125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hdphoto1.wdp>
</file>

<file path=ppt/media/image1.jp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g>
</file>

<file path=ppt/media/image27.jpg>
</file>

<file path=ppt/media/image28.jpg>
</file>

<file path=ppt/media/image29.jpeg>
</file>

<file path=ppt/media/image3.svg>
</file>

<file path=ppt/media/image30.jpg>
</file>

<file path=ppt/media/image31.png>
</file>

<file path=ppt/media/image32.png>
</file>

<file path=ppt/media/image33.png>
</file>

<file path=ppt/media/image34.svg>
</file>

<file path=ppt/media/image35.png>
</file>

<file path=ppt/media/image36.jpeg>
</file>

<file path=ppt/media/image4.png>
</file>

<file path=ppt/media/image5.svg>
</file>

<file path=ppt/media/image6.jpg>
</file>

<file path=ppt/media/image7.png>
</file>

<file path=ppt/media/image8.svg>
</file>

<file path=ppt/media/image9.jp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FE4514-3534-4C84-A378-3A31371447C8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92440-FA8C-4D4B-89A2-6662C8EC79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7827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440-FA8C-4D4B-89A2-6662C8EC7929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7029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440-FA8C-4D4B-89A2-6662C8EC7929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228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50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8.svg"/><Relationship Id="rId7" Type="http://schemas.openxmlformats.org/officeDocument/2006/relationships/image" Target="../media/image30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jpeg"/><Relationship Id="rId5" Type="http://schemas.openxmlformats.org/officeDocument/2006/relationships/image" Target="../media/image28.jpg"/><Relationship Id="rId4" Type="http://schemas.openxmlformats.org/officeDocument/2006/relationships/image" Target="../media/image27.jpg"/><Relationship Id="rId9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6.jpe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3.jpe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725525" y="-660339"/>
            <a:ext cx="6793935" cy="11607678"/>
            <a:chOff x="0" y="0"/>
            <a:chExt cx="1789349" cy="30571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9349" cy="3057166"/>
            </a:xfrm>
            <a:custGeom>
              <a:avLst/>
              <a:gdLst/>
              <a:ahLst/>
              <a:cxnLst/>
              <a:rect l="l" t="t" r="r" b="b"/>
              <a:pathLst>
                <a:path w="1789349" h="3057166">
                  <a:moveTo>
                    <a:pt x="0" y="0"/>
                  </a:moveTo>
                  <a:lnTo>
                    <a:pt x="1789349" y="0"/>
                  </a:lnTo>
                  <a:lnTo>
                    <a:pt x="1789349" y="3057166"/>
                  </a:lnTo>
                  <a:lnTo>
                    <a:pt x="0" y="3057166"/>
                  </a:lnTo>
                  <a:close/>
                </a:path>
              </a:pathLst>
            </a:custGeom>
            <a:solidFill>
              <a:srgbClr val="311354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789349" cy="31143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-3035034" y="830189"/>
            <a:ext cx="7315200" cy="2726575"/>
          </a:xfrm>
          <a:custGeom>
            <a:avLst/>
            <a:gdLst/>
            <a:ahLst/>
            <a:cxnLst/>
            <a:rect l="l" t="t" r="r" b="b"/>
            <a:pathLst>
              <a:path w="7315200" h="2726575">
                <a:moveTo>
                  <a:pt x="0" y="0"/>
                </a:moveTo>
                <a:lnTo>
                  <a:pt x="7315200" y="0"/>
                </a:lnTo>
                <a:lnTo>
                  <a:pt x="7315200" y="2726574"/>
                </a:lnTo>
                <a:lnTo>
                  <a:pt x="0" y="27265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8" name="TextBox 8"/>
          <p:cNvSpPr txBox="1"/>
          <p:nvPr/>
        </p:nvSpPr>
        <p:spPr>
          <a:xfrm>
            <a:off x="454827" y="3556764"/>
            <a:ext cx="9701442" cy="2308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523"/>
              </a:lnSpc>
              <a:spcBef>
                <a:spcPct val="0"/>
              </a:spcBef>
            </a:pPr>
            <a:r>
              <a:rPr lang="en-US" sz="10000" dirty="0">
                <a:solidFill>
                  <a:srgbClr val="3D1D66"/>
                </a:solidFill>
                <a:latin typeface="Anton"/>
                <a:ea typeface="Anton"/>
                <a:cs typeface="Anton"/>
                <a:sym typeface="Anton"/>
              </a:rPr>
              <a:t>MY RESEARCH PAL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546267" y="7487471"/>
            <a:ext cx="2818520" cy="700460"/>
            <a:chOff x="0" y="0"/>
            <a:chExt cx="742326" cy="18448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42326" cy="184483"/>
            </a:xfrm>
            <a:custGeom>
              <a:avLst/>
              <a:gdLst/>
              <a:ahLst/>
              <a:cxnLst/>
              <a:rect l="l" t="t" r="r" b="b"/>
              <a:pathLst>
                <a:path w="742326" h="184483">
                  <a:moveTo>
                    <a:pt x="92242" y="0"/>
                  </a:moveTo>
                  <a:lnTo>
                    <a:pt x="650085" y="0"/>
                  </a:lnTo>
                  <a:cubicBezTo>
                    <a:pt x="674549" y="0"/>
                    <a:pt x="698011" y="9718"/>
                    <a:pt x="715309" y="27017"/>
                  </a:cubicBezTo>
                  <a:cubicBezTo>
                    <a:pt x="732608" y="44316"/>
                    <a:pt x="742326" y="67778"/>
                    <a:pt x="742326" y="92242"/>
                  </a:cubicBezTo>
                  <a:lnTo>
                    <a:pt x="742326" y="92242"/>
                  </a:lnTo>
                  <a:cubicBezTo>
                    <a:pt x="742326" y="116706"/>
                    <a:pt x="732608" y="140168"/>
                    <a:pt x="715309" y="157466"/>
                  </a:cubicBezTo>
                  <a:cubicBezTo>
                    <a:pt x="698011" y="174765"/>
                    <a:pt x="674549" y="184483"/>
                    <a:pt x="650085" y="184483"/>
                  </a:cubicBezTo>
                  <a:lnTo>
                    <a:pt x="92242" y="184483"/>
                  </a:lnTo>
                  <a:cubicBezTo>
                    <a:pt x="67778" y="184483"/>
                    <a:pt x="44316" y="174765"/>
                    <a:pt x="27017" y="157466"/>
                  </a:cubicBezTo>
                  <a:cubicBezTo>
                    <a:pt x="9718" y="140168"/>
                    <a:pt x="0" y="116706"/>
                    <a:pt x="0" y="92242"/>
                  </a:cubicBezTo>
                  <a:lnTo>
                    <a:pt x="0" y="92242"/>
                  </a:lnTo>
                  <a:cubicBezTo>
                    <a:pt x="0" y="67778"/>
                    <a:pt x="9718" y="44316"/>
                    <a:pt x="27017" y="27017"/>
                  </a:cubicBezTo>
                  <a:cubicBezTo>
                    <a:pt x="44316" y="9718"/>
                    <a:pt x="67778" y="0"/>
                    <a:pt x="9224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742326" cy="251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643087" y="7437046"/>
            <a:ext cx="2818520" cy="700460"/>
            <a:chOff x="0" y="0"/>
            <a:chExt cx="742326" cy="18448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742326" cy="184483"/>
            </a:xfrm>
            <a:custGeom>
              <a:avLst/>
              <a:gdLst/>
              <a:ahLst/>
              <a:cxnLst/>
              <a:rect l="l" t="t" r="r" b="b"/>
              <a:pathLst>
                <a:path w="742326" h="184483">
                  <a:moveTo>
                    <a:pt x="92242" y="0"/>
                  </a:moveTo>
                  <a:lnTo>
                    <a:pt x="650085" y="0"/>
                  </a:lnTo>
                  <a:cubicBezTo>
                    <a:pt x="674549" y="0"/>
                    <a:pt x="698011" y="9718"/>
                    <a:pt x="715309" y="27017"/>
                  </a:cubicBezTo>
                  <a:cubicBezTo>
                    <a:pt x="732608" y="44316"/>
                    <a:pt x="742326" y="67778"/>
                    <a:pt x="742326" y="92242"/>
                  </a:cubicBezTo>
                  <a:lnTo>
                    <a:pt x="742326" y="92242"/>
                  </a:lnTo>
                  <a:cubicBezTo>
                    <a:pt x="742326" y="116706"/>
                    <a:pt x="732608" y="140168"/>
                    <a:pt x="715309" y="157466"/>
                  </a:cubicBezTo>
                  <a:cubicBezTo>
                    <a:pt x="698011" y="174765"/>
                    <a:pt x="674549" y="184483"/>
                    <a:pt x="650085" y="184483"/>
                  </a:cubicBezTo>
                  <a:lnTo>
                    <a:pt x="92242" y="184483"/>
                  </a:lnTo>
                  <a:cubicBezTo>
                    <a:pt x="67778" y="184483"/>
                    <a:pt x="44316" y="174765"/>
                    <a:pt x="27017" y="157466"/>
                  </a:cubicBezTo>
                  <a:cubicBezTo>
                    <a:pt x="9718" y="140168"/>
                    <a:pt x="0" y="116706"/>
                    <a:pt x="0" y="92242"/>
                  </a:cubicBezTo>
                  <a:lnTo>
                    <a:pt x="0" y="92242"/>
                  </a:lnTo>
                  <a:cubicBezTo>
                    <a:pt x="0" y="67778"/>
                    <a:pt x="9718" y="44316"/>
                    <a:pt x="27017" y="27017"/>
                  </a:cubicBezTo>
                  <a:cubicBezTo>
                    <a:pt x="44316" y="9718"/>
                    <a:pt x="67778" y="0"/>
                    <a:pt x="9224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004AAD">
                      <a:alpha val="100000"/>
                    </a:srgbClr>
                  </a:gs>
                  <a:gs pos="100000">
                    <a:srgbClr val="CB6CE6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66675"/>
              <a:ext cx="742326" cy="251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454827" y="5897452"/>
            <a:ext cx="10665928" cy="5050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28"/>
              </a:lnSpc>
            </a:pPr>
            <a:r>
              <a:rPr lang="en-US" sz="2546" spc="544" dirty="0">
                <a:solidFill>
                  <a:srgbClr val="3D1D66"/>
                </a:solidFill>
                <a:latin typeface="Poppins"/>
                <a:ea typeface="Poppins"/>
                <a:cs typeface="Poppins"/>
                <a:sym typeface="Poppins"/>
              </a:rPr>
              <a:t>THIS IS WHERE YOU RE-SEARCH YOUR RESEARCH.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32543" y="7567771"/>
            <a:ext cx="2466661" cy="398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RECOMMEND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605132" y="7565624"/>
            <a:ext cx="1825995" cy="398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000" dirty="0">
                <a:solidFill>
                  <a:srgbClr val="3D1D66"/>
                </a:solidFill>
                <a:latin typeface="Poppins"/>
                <a:ea typeface="Poppins"/>
                <a:cs typeface="Poppins"/>
                <a:sym typeface="Poppins"/>
              </a:rPr>
              <a:t>WRITE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7C74B4-C257-693A-793A-DABBC491602D}"/>
              </a:ext>
            </a:extLst>
          </p:cNvPr>
          <p:cNvSpPr txBox="1"/>
          <p:nvPr/>
        </p:nvSpPr>
        <p:spPr>
          <a:xfrm>
            <a:off x="774966" y="358818"/>
            <a:ext cx="7010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dirty="0">
                <a:solidFill>
                  <a:srgbClr val="3D1D66"/>
                </a:solidFill>
                <a:latin typeface="Anton" pitchFamily="2" charset="0"/>
              </a:rPr>
              <a:t>CODE CUBICLE 2.0: TEAM ALGO ASSASSINS</a:t>
            </a:r>
          </a:p>
        </p:txBody>
      </p:sp>
      <p:grpSp>
        <p:nvGrpSpPr>
          <p:cNvPr id="26" name="Group 9">
            <a:extLst>
              <a:ext uri="{FF2B5EF4-FFF2-40B4-BE49-F238E27FC236}">
                <a16:creationId xmlns:a16="http://schemas.microsoft.com/office/drawing/2014/main" id="{39F4D780-4AA8-ED46-262D-9784EBC06818}"/>
              </a:ext>
            </a:extLst>
          </p:cNvPr>
          <p:cNvGrpSpPr/>
          <p:nvPr/>
        </p:nvGrpSpPr>
        <p:grpSpPr>
          <a:xfrm>
            <a:off x="6755147" y="7435652"/>
            <a:ext cx="2818520" cy="700460"/>
            <a:chOff x="0" y="0"/>
            <a:chExt cx="742326" cy="184483"/>
          </a:xfrm>
        </p:grpSpPr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5C26A926-EE2E-739F-D81D-518B1343978B}"/>
                </a:ext>
              </a:extLst>
            </p:cNvPr>
            <p:cNvSpPr/>
            <p:nvPr/>
          </p:nvSpPr>
          <p:spPr>
            <a:xfrm>
              <a:off x="0" y="0"/>
              <a:ext cx="742326" cy="184483"/>
            </a:xfrm>
            <a:custGeom>
              <a:avLst/>
              <a:gdLst/>
              <a:ahLst/>
              <a:cxnLst/>
              <a:rect l="l" t="t" r="r" b="b"/>
              <a:pathLst>
                <a:path w="742326" h="184483">
                  <a:moveTo>
                    <a:pt x="92242" y="0"/>
                  </a:moveTo>
                  <a:lnTo>
                    <a:pt x="650085" y="0"/>
                  </a:lnTo>
                  <a:cubicBezTo>
                    <a:pt x="674549" y="0"/>
                    <a:pt x="698011" y="9718"/>
                    <a:pt x="715309" y="27017"/>
                  </a:cubicBezTo>
                  <a:cubicBezTo>
                    <a:pt x="732608" y="44316"/>
                    <a:pt x="742326" y="67778"/>
                    <a:pt x="742326" y="92242"/>
                  </a:cubicBezTo>
                  <a:lnTo>
                    <a:pt x="742326" y="92242"/>
                  </a:lnTo>
                  <a:cubicBezTo>
                    <a:pt x="742326" y="116706"/>
                    <a:pt x="732608" y="140168"/>
                    <a:pt x="715309" y="157466"/>
                  </a:cubicBezTo>
                  <a:cubicBezTo>
                    <a:pt x="698011" y="174765"/>
                    <a:pt x="674549" y="184483"/>
                    <a:pt x="650085" y="184483"/>
                  </a:cubicBezTo>
                  <a:lnTo>
                    <a:pt x="92242" y="184483"/>
                  </a:lnTo>
                  <a:cubicBezTo>
                    <a:pt x="67778" y="184483"/>
                    <a:pt x="44316" y="174765"/>
                    <a:pt x="27017" y="157466"/>
                  </a:cubicBezTo>
                  <a:cubicBezTo>
                    <a:pt x="9718" y="140168"/>
                    <a:pt x="0" y="116706"/>
                    <a:pt x="0" y="92242"/>
                  </a:cubicBezTo>
                  <a:lnTo>
                    <a:pt x="0" y="92242"/>
                  </a:lnTo>
                  <a:cubicBezTo>
                    <a:pt x="0" y="67778"/>
                    <a:pt x="9718" y="44316"/>
                    <a:pt x="27017" y="27017"/>
                  </a:cubicBezTo>
                  <a:cubicBezTo>
                    <a:pt x="44316" y="9718"/>
                    <a:pt x="67778" y="0"/>
                    <a:pt x="9224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28" name="TextBox 11">
              <a:extLst>
                <a:ext uri="{FF2B5EF4-FFF2-40B4-BE49-F238E27FC236}">
                  <a16:creationId xmlns:a16="http://schemas.microsoft.com/office/drawing/2014/main" id="{250CF279-38A3-3689-4B50-F825DE22923A}"/>
                </a:ext>
              </a:extLst>
            </p:cNvPr>
            <p:cNvSpPr txBox="1"/>
            <p:nvPr/>
          </p:nvSpPr>
          <p:spPr>
            <a:xfrm>
              <a:off x="0" y="-66675"/>
              <a:ext cx="742326" cy="251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85EF9072-6302-9B62-1026-39F203A16BA0}"/>
              </a:ext>
            </a:extLst>
          </p:cNvPr>
          <p:cNvSpPr txBox="1"/>
          <p:nvPr/>
        </p:nvSpPr>
        <p:spPr>
          <a:xfrm>
            <a:off x="7574280" y="7505700"/>
            <a:ext cx="10866120" cy="491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REVIEW</a:t>
            </a:r>
          </a:p>
        </p:txBody>
      </p:sp>
      <p:pic>
        <p:nvPicPr>
          <p:cNvPr id="36" name="Graphic 35">
            <a:extLst>
              <a:ext uri="{FF2B5EF4-FFF2-40B4-BE49-F238E27FC236}">
                <a16:creationId xmlns:a16="http://schemas.microsoft.com/office/drawing/2014/main" id="{C136FD55-1A80-D72B-5A4B-F4AA41D752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98208" y="1307243"/>
            <a:ext cx="2481177" cy="248117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E8E92AD-921D-7D2E-61E7-1F57BA700DC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55" r="27619"/>
          <a:stretch/>
        </p:blipFill>
        <p:spPr>
          <a:xfrm>
            <a:off x="10989289" y="874482"/>
            <a:ext cx="6612911" cy="8538035"/>
          </a:xfrm>
          <a:prstGeom prst="rect">
            <a:avLst/>
          </a:prstGeom>
          <a:ln w="130175">
            <a:solidFill>
              <a:schemeClr val="bg1"/>
            </a:solidFill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24">
            <a:extLst>
              <a:ext uri="{FF2B5EF4-FFF2-40B4-BE49-F238E27FC236}">
                <a16:creationId xmlns:a16="http://schemas.microsoft.com/office/drawing/2014/main" id="{7B614302-A516-D2F4-44D5-F7C156F38D19}"/>
              </a:ext>
            </a:extLst>
          </p:cNvPr>
          <p:cNvGrpSpPr/>
          <p:nvPr/>
        </p:nvGrpSpPr>
        <p:grpSpPr>
          <a:xfrm rot="-10800000">
            <a:off x="9405517" y="2075623"/>
            <a:ext cx="2337048" cy="2493060"/>
            <a:chOff x="-16638" y="-57150"/>
            <a:chExt cx="1721558" cy="1583784"/>
          </a:xfrm>
        </p:grpSpPr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EB8BEEAC-107F-5305-8194-C40D20632CC1}"/>
                </a:ext>
              </a:extLst>
            </p:cNvPr>
            <p:cNvSpPr/>
            <p:nvPr/>
          </p:nvSpPr>
          <p:spPr>
            <a:xfrm>
              <a:off x="-16638" y="-45851"/>
              <a:ext cx="1704920" cy="1526634"/>
            </a:xfrm>
            <a:custGeom>
              <a:avLst/>
              <a:gdLst/>
              <a:ahLst/>
              <a:cxnLst/>
              <a:rect l="l" t="t" r="r" b="b"/>
              <a:pathLst>
                <a:path w="1704920" h="1526634">
                  <a:moveTo>
                    <a:pt x="105245" y="0"/>
                  </a:moveTo>
                  <a:lnTo>
                    <a:pt x="1599675" y="0"/>
                  </a:lnTo>
                  <a:cubicBezTo>
                    <a:pt x="1627587" y="0"/>
                    <a:pt x="1654357" y="11088"/>
                    <a:pt x="1674094" y="30826"/>
                  </a:cubicBezTo>
                  <a:cubicBezTo>
                    <a:pt x="1693831" y="50563"/>
                    <a:pt x="1704920" y="77332"/>
                    <a:pt x="1704920" y="105245"/>
                  </a:cubicBezTo>
                  <a:lnTo>
                    <a:pt x="1704920" y="1421389"/>
                  </a:lnTo>
                  <a:cubicBezTo>
                    <a:pt x="1704920" y="1449302"/>
                    <a:pt x="1693831" y="1476072"/>
                    <a:pt x="1674094" y="1495809"/>
                  </a:cubicBezTo>
                  <a:cubicBezTo>
                    <a:pt x="1654357" y="1515546"/>
                    <a:pt x="1627587" y="1526634"/>
                    <a:pt x="1599675" y="1526634"/>
                  </a:cubicBezTo>
                  <a:lnTo>
                    <a:pt x="105245" y="1526634"/>
                  </a:lnTo>
                  <a:cubicBezTo>
                    <a:pt x="47120" y="1526634"/>
                    <a:pt x="0" y="1479515"/>
                    <a:pt x="0" y="1421389"/>
                  </a:cubicBezTo>
                  <a:lnTo>
                    <a:pt x="0" y="105245"/>
                  </a:lnTo>
                  <a:cubicBezTo>
                    <a:pt x="0" y="77332"/>
                    <a:pt x="11088" y="50563"/>
                    <a:pt x="30826" y="30826"/>
                  </a:cubicBezTo>
                  <a:cubicBezTo>
                    <a:pt x="50563" y="11088"/>
                    <a:pt x="77332" y="0"/>
                    <a:pt x="10524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 dirty="0"/>
            </a:p>
          </p:txBody>
        </p:sp>
        <p:sp>
          <p:nvSpPr>
            <p:cNvPr id="51" name="TextBox 26">
              <a:extLst>
                <a:ext uri="{FF2B5EF4-FFF2-40B4-BE49-F238E27FC236}">
                  <a16:creationId xmlns:a16="http://schemas.microsoft.com/office/drawing/2014/main" id="{42AB3EB7-9424-DC84-A7A6-90CEC20018CA}"/>
                </a:ext>
              </a:extLst>
            </p:cNvPr>
            <p:cNvSpPr txBox="1"/>
            <p:nvPr/>
          </p:nvSpPr>
          <p:spPr>
            <a:xfrm>
              <a:off x="0" y="-57150"/>
              <a:ext cx="1704920" cy="1583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44" name="Group 24">
            <a:extLst>
              <a:ext uri="{FF2B5EF4-FFF2-40B4-BE49-F238E27FC236}">
                <a16:creationId xmlns:a16="http://schemas.microsoft.com/office/drawing/2014/main" id="{6C3D589E-5F6E-2D5C-E95F-08F1702E389C}"/>
              </a:ext>
            </a:extLst>
          </p:cNvPr>
          <p:cNvGrpSpPr/>
          <p:nvPr/>
        </p:nvGrpSpPr>
        <p:grpSpPr>
          <a:xfrm rot="-10800000">
            <a:off x="6382574" y="2003448"/>
            <a:ext cx="2337048" cy="2493060"/>
            <a:chOff x="-16638" y="-57150"/>
            <a:chExt cx="1721558" cy="1583784"/>
          </a:xfrm>
        </p:grpSpPr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1829B0C8-38BA-4AFF-6CE1-FA35BF64581A}"/>
                </a:ext>
              </a:extLst>
            </p:cNvPr>
            <p:cNvSpPr/>
            <p:nvPr/>
          </p:nvSpPr>
          <p:spPr>
            <a:xfrm>
              <a:off x="-16638" y="-45851"/>
              <a:ext cx="1704920" cy="1526634"/>
            </a:xfrm>
            <a:custGeom>
              <a:avLst/>
              <a:gdLst/>
              <a:ahLst/>
              <a:cxnLst/>
              <a:rect l="l" t="t" r="r" b="b"/>
              <a:pathLst>
                <a:path w="1704920" h="1526634">
                  <a:moveTo>
                    <a:pt x="105245" y="0"/>
                  </a:moveTo>
                  <a:lnTo>
                    <a:pt x="1599675" y="0"/>
                  </a:lnTo>
                  <a:cubicBezTo>
                    <a:pt x="1627587" y="0"/>
                    <a:pt x="1654357" y="11088"/>
                    <a:pt x="1674094" y="30826"/>
                  </a:cubicBezTo>
                  <a:cubicBezTo>
                    <a:pt x="1693831" y="50563"/>
                    <a:pt x="1704920" y="77332"/>
                    <a:pt x="1704920" y="105245"/>
                  </a:cubicBezTo>
                  <a:lnTo>
                    <a:pt x="1704920" y="1421389"/>
                  </a:lnTo>
                  <a:cubicBezTo>
                    <a:pt x="1704920" y="1449302"/>
                    <a:pt x="1693831" y="1476072"/>
                    <a:pt x="1674094" y="1495809"/>
                  </a:cubicBezTo>
                  <a:cubicBezTo>
                    <a:pt x="1654357" y="1515546"/>
                    <a:pt x="1627587" y="1526634"/>
                    <a:pt x="1599675" y="1526634"/>
                  </a:cubicBezTo>
                  <a:lnTo>
                    <a:pt x="105245" y="1526634"/>
                  </a:lnTo>
                  <a:cubicBezTo>
                    <a:pt x="47120" y="1526634"/>
                    <a:pt x="0" y="1479515"/>
                    <a:pt x="0" y="1421389"/>
                  </a:cubicBezTo>
                  <a:lnTo>
                    <a:pt x="0" y="105245"/>
                  </a:lnTo>
                  <a:cubicBezTo>
                    <a:pt x="0" y="77332"/>
                    <a:pt x="11088" y="50563"/>
                    <a:pt x="30826" y="30826"/>
                  </a:cubicBezTo>
                  <a:cubicBezTo>
                    <a:pt x="50563" y="11088"/>
                    <a:pt x="77332" y="0"/>
                    <a:pt x="10524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 dirty="0"/>
            </a:p>
          </p:txBody>
        </p:sp>
        <p:sp>
          <p:nvSpPr>
            <p:cNvPr id="46" name="TextBox 26">
              <a:extLst>
                <a:ext uri="{FF2B5EF4-FFF2-40B4-BE49-F238E27FC236}">
                  <a16:creationId xmlns:a16="http://schemas.microsoft.com/office/drawing/2014/main" id="{F4A6C21C-22C9-AA38-8A08-126F6F0813F7}"/>
                </a:ext>
              </a:extLst>
            </p:cNvPr>
            <p:cNvSpPr txBox="1"/>
            <p:nvPr/>
          </p:nvSpPr>
          <p:spPr>
            <a:xfrm>
              <a:off x="0" y="-57150"/>
              <a:ext cx="1704920" cy="1583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-1100573" y="670812"/>
            <a:ext cx="7102316" cy="6291188"/>
          </a:xfrm>
          <a:custGeom>
            <a:avLst/>
            <a:gdLst/>
            <a:ahLst/>
            <a:cxnLst/>
            <a:rect l="l" t="t" r="r" b="b"/>
            <a:pathLst>
              <a:path w="7102316" h="6291188">
                <a:moveTo>
                  <a:pt x="0" y="0"/>
                </a:moveTo>
                <a:lnTo>
                  <a:pt x="7102316" y="0"/>
                </a:lnTo>
                <a:lnTo>
                  <a:pt x="7102316" y="6291188"/>
                </a:lnTo>
                <a:lnTo>
                  <a:pt x="0" y="62911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24" name="Group 24"/>
          <p:cNvGrpSpPr/>
          <p:nvPr/>
        </p:nvGrpSpPr>
        <p:grpSpPr>
          <a:xfrm rot="-10800000">
            <a:off x="14977765" y="-4155273"/>
            <a:ext cx="6473367" cy="5796440"/>
            <a:chOff x="0" y="0"/>
            <a:chExt cx="1704920" cy="152663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704920" cy="1526634"/>
            </a:xfrm>
            <a:custGeom>
              <a:avLst/>
              <a:gdLst/>
              <a:ahLst/>
              <a:cxnLst/>
              <a:rect l="l" t="t" r="r" b="b"/>
              <a:pathLst>
                <a:path w="1704920" h="1526634">
                  <a:moveTo>
                    <a:pt x="105245" y="0"/>
                  </a:moveTo>
                  <a:lnTo>
                    <a:pt x="1599675" y="0"/>
                  </a:lnTo>
                  <a:cubicBezTo>
                    <a:pt x="1627587" y="0"/>
                    <a:pt x="1654357" y="11088"/>
                    <a:pt x="1674094" y="30826"/>
                  </a:cubicBezTo>
                  <a:cubicBezTo>
                    <a:pt x="1693831" y="50563"/>
                    <a:pt x="1704920" y="77332"/>
                    <a:pt x="1704920" y="105245"/>
                  </a:cubicBezTo>
                  <a:lnTo>
                    <a:pt x="1704920" y="1421389"/>
                  </a:lnTo>
                  <a:cubicBezTo>
                    <a:pt x="1704920" y="1449302"/>
                    <a:pt x="1693831" y="1476072"/>
                    <a:pt x="1674094" y="1495809"/>
                  </a:cubicBezTo>
                  <a:cubicBezTo>
                    <a:pt x="1654357" y="1515546"/>
                    <a:pt x="1627587" y="1526634"/>
                    <a:pt x="1599675" y="1526634"/>
                  </a:cubicBezTo>
                  <a:lnTo>
                    <a:pt x="105245" y="1526634"/>
                  </a:lnTo>
                  <a:cubicBezTo>
                    <a:pt x="47120" y="1526634"/>
                    <a:pt x="0" y="1479515"/>
                    <a:pt x="0" y="1421389"/>
                  </a:cubicBezTo>
                  <a:lnTo>
                    <a:pt x="0" y="105245"/>
                  </a:lnTo>
                  <a:cubicBezTo>
                    <a:pt x="0" y="77332"/>
                    <a:pt x="11088" y="50563"/>
                    <a:pt x="30826" y="30826"/>
                  </a:cubicBezTo>
                  <a:cubicBezTo>
                    <a:pt x="50563" y="11088"/>
                    <a:pt x="77332" y="0"/>
                    <a:pt x="10524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 dirty="0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57150"/>
              <a:ext cx="1704920" cy="1583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5105400" y="132050"/>
            <a:ext cx="6868991" cy="1358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sz="7999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USERS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61BEF78-D9AC-F0BE-5BAE-095FEB98A058}"/>
              </a:ext>
            </a:extLst>
          </p:cNvPr>
          <p:cNvSpPr txBox="1"/>
          <p:nvPr/>
        </p:nvSpPr>
        <p:spPr>
          <a:xfrm>
            <a:off x="2155496" y="8147566"/>
            <a:ext cx="34013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GRADUATE AND POSTGRADUATE STUDENTS</a:t>
            </a:r>
          </a:p>
          <a:p>
            <a:endParaRPr lang="en-A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714F516-647A-B2CA-1C5F-3FB5B1EAAB19}"/>
              </a:ext>
            </a:extLst>
          </p:cNvPr>
          <p:cNvSpPr txBox="1"/>
          <p:nvPr/>
        </p:nvSpPr>
        <p:spPr>
          <a:xfrm>
            <a:off x="12605139" y="8264914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bg1"/>
                </a:solidFill>
                <a:latin typeface="Poppins" panose="00000500000000000000" pitchFamily="2" charset="0"/>
                <a:ea typeface="Raleway Black"/>
                <a:cs typeface="Poppins" panose="00000500000000000000" pitchFamily="2" charset="0"/>
                <a:sym typeface="Raleway Black"/>
              </a:rPr>
              <a:t>ACADEMIC RES</a:t>
            </a:r>
            <a:r>
              <a:rPr lang="en-GB" sz="1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  <a:sym typeface="Raleway Black"/>
              </a:rPr>
              <a:t>EA</a:t>
            </a:r>
            <a:r>
              <a:rPr lang="en-GB" sz="1800" dirty="0">
                <a:solidFill>
                  <a:schemeClr val="bg1"/>
                </a:solidFill>
                <a:latin typeface="Poppins" panose="00000500000000000000" pitchFamily="2" charset="0"/>
                <a:ea typeface="Raleway Black"/>
                <a:cs typeface="Poppins" panose="00000500000000000000" pitchFamily="2" charset="0"/>
                <a:sym typeface="Raleway Black"/>
              </a:rPr>
              <a:t>RCHERS</a:t>
            </a:r>
          </a:p>
          <a:p>
            <a:endParaRPr lang="en-A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720085-061E-40D1-6906-3728CED175C4}"/>
              </a:ext>
            </a:extLst>
          </p:cNvPr>
          <p:cNvSpPr txBox="1"/>
          <p:nvPr/>
        </p:nvSpPr>
        <p:spPr>
          <a:xfrm>
            <a:off x="6569426" y="4734739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POLICY MAKERS </a:t>
            </a:r>
          </a:p>
          <a:p>
            <a:pPr algn="ctr"/>
            <a:endParaRPr lang="en-A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220C9BE-14FC-EAA7-3C2D-F7B7162ED3A2}"/>
              </a:ext>
            </a:extLst>
          </p:cNvPr>
          <p:cNvSpPr txBox="1"/>
          <p:nvPr/>
        </p:nvSpPr>
        <p:spPr>
          <a:xfrm>
            <a:off x="9198316" y="4734739"/>
            <a:ext cx="24707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LIBRARIES AND INFORMATION SERVICES</a:t>
            </a:r>
            <a:endParaRPr lang="en-AE" sz="1800" dirty="0">
              <a:solidFill>
                <a:schemeClr val="bg1"/>
              </a:solidFill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algn="ctr"/>
            <a:endParaRPr lang="en-A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72B538-A6E2-E607-DC4B-10316A075B8F}"/>
              </a:ext>
            </a:extLst>
          </p:cNvPr>
          <p:cNvSpPr txBox="1"/>
          <p:nvPr/>
        </p:nvSpPr>
        <p:spPr>
          <a:xfrm>
            <a:off x="9541866" y="8393438"/>
            <a:ext cx="2074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INDUSTRY RESEARCHERS AND R&amp;D TEAMS</a:t>
            </a:r>
            <a:endParaRPr lang="en-AE" sz="1800" dirty="0">
              <a:solidFill>
                <a:schemeClr val="bg1"/>
              </a:solidFill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endParaRPr lang="en-A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CC70E7D-3C8E-AB73-0C9B-EB19F9C96FB4}"/>
              </a:ext>
            </a:extLst>
          </p:cNvPr>
          <p:cNvSpPr txBox="1"/>
          <p:nvPr/>
        </p:nvSpPr>
        <p:spPr>
          <a:xfrm>
            <a:off x="6512870" y="8531938"/>
            <a:ext cx="22332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EDUCATORS AND PROFESSORS</a:t>
            </a:r>
            <a:endParaRPr lang="en-AE" sz="1800" dirty="0">
              <a:solidFill>
                <a:schemeClr val="bg1"/>
              </a:solidFill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algn="ctr"/>
            <a:endParaRPr lang="en-A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3" name="Picture 42" descr="A gavel on a book&#10;&#10;Description automatically generated">
            <a:extLst>
              <a:ext uri="{FF2B5EF4-FFF2-40B4-BE49-F238E27FC236}">
                <a16:creationId xmlns:a16="http://schemas.microsoft.com/office/drawing/2014/main" id="{C7561C66-CE0F-77FD-8971-5DF06650CDB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2" r="22077"/>
          <a:stretch/>
        </p:blipFill>
        <p:spPr>
          <a:xfrm>
            <a:off x="6477000" y="2247900"/>
            <a:ext cx="2189167" cy="2140460"/>
          </a:xfrm>
          <a:prstGeom prst="rect">
            <a:avLst/>
          </a:prstGeom>
        </p:spPr>
      </p:pic>
      <p:pic>
        <p:nvPicPr>
          <p:cNvPr id="48" name="Picture 47" descr="A group of infographics with text&#10;&#10;Description automatically generated">
            <a:extLst>
              <a:ext uri="{FF2B5EF4-FFF2-40B4-BE49-F238E27FC236}">
                <a16:creationId xmlns:a16="http://schemas.microsoft.com/office/drawing/2014/main" id="{EF6036F8-6F15-2B38-C9A2-77699394FE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5" t="1483" b="1111"/>
          <a:stretch/>
        </p:blipFill>
        <p:spPr>
          <a:xfrm>
            <a:off x="9511252" y="2314762"/>
            <a:ext cx="2148164" cy="2113967"/>
          </a:xfrm>
          <a:prstGeom prst="rect">
            <a:avLst/>
          </a:prstGeom>
        </p:spPr>
      </p:pic>
      <p:sp>
        <p:nvSpPr>
          <p:cNvPr id="52" name="Freeform 25">
            <a:extLst>
              <a:ext uri="{FF2B5EF4-FFF2-40B4-BE49-F238E27FC236}">
                <a16:creationId xmlns:a16="http://schemas.microsoft.com/office/drawing/2014/main" id="{D69F8B62-11A0-030B-1D44-005B32648D6A}"/>
              </a:ext>
            </a:extLst>
          </p:cNvPr>
          <p:cNvSpPr/>
          <p:nvPr/>
        </p:nvSpPr>
        <p:spPr>
          <a:xfrm rot="10800000">
            <a:off x="12184514" y="2032903"/>
            <a:ext cx="3965449" cy="5967609"/>
          </a:xfrm>
          <a:custGeom>
            <a:avLst/>
            <a:gdLst/>
            <a:ahLst/>
            <a:cxnLst/>
            <a:rect l="l" t="t" r="r" b="b"/>
            <a:pathLst>
              <a:path w="1704920" h="1526634">
                <a:moveTo>
                  <a:pt x="105245" y="0"/>
                </a:moveTo>
                <a:lnTo>
                  <a:pt x="1599675" y="0"/>
                </a:lnTo>
                <a:cubicBezTo>
                  <a:pt x="1627587" y="0"/>
                  <a:pt x="1654357" y="11088"/>
                  <a:pt x="1674094" y="30826"/>
                </a:cubicBezTo>
                <a:cubicBezTo>
                  <a:pt x="1693831" y="50563"/>
                  <a:pt x="1704920" y="77332"/>
                  <a:pt x="1704920" y="105245"/>
                </a:cubicBezTo>
                <a:lnTo>
                  <a:pt x="1704920" y="1421389"/>
                </a:lnTo>
                <a:cubicBezTo>
                  <a:pt x="1704920" y="1449302"/>
                  <a:pt x="1693831" y="1476072"/>
                  <a:pt x="1674094" y="1495809"/>
                </a:cubicBezTo>
                <a:cubicBezTo>
                  <a:pt x="1654357" y="1515546"/>
                  <a:pt x="1627587" y="1526634"/>
                  <a:pt x="1599675" y="1526634"/>
                </a:cubicBezTo>
                <a:lnTo>
                  <a:pt x="105245" y="1526634"/>
                </a:lnTo>
                <a:cubicBezTo>
                  <a:pt x="47120" y="1526634"/>
                  <a:pt x="0" y="1479515"/>
                  <a:pt x="0" y="1421389"/>
                </a:cubicBezTo>
                <a:lnTo>
                  <a:pt x="0" y="105245"/>
                </a:lnTo>
                <a:cubicBezTo>
                  <a:pt x="0" y="77332"/>
                  <a:pt x="11088" y="50563"/>
                  <a:pt x="30826" y="30826"/>
                </a:cubicBezTo>
                <a:cubicBezTo>
                  <a:pt x="50563" y="11088"/>
                  <a:pt x="77332" y="0"/>
                  <a:pt x="105245" y="0"/>
                </a:cubicBezTo>
                <a:close/>
              </a:path>
            </a:pathLst>
          </a:custGeom>
          <a:gradFill rotWithShape="1">
            <a:gsLst>
              <a:gs pos="0">
                <a:srgbClr val="004AAD">
                  <a:alpha val="100000"/>
                </a:srgbClr>
              </a:gs>
              <a:gs pos="100000">
                <a:srgbClr val="CB6CE6">
                  <a:alpha val="100000"/>
                </a:srgbClr>
              </a:gs>
            </a:gsLst>
            <a:lin ang="0"/>
          </a:gradFill>
        </p:spPr>
        <p:txBody>
          <a:bodyPr/>
          <a:lstStyle/>
          <a:p>
            <a:endParaRPr lang="en-AE" dirty="0"/>
          </a:p>
        </p:txBody>
      </p:sp>
      <p:sp>
        <p:nvSpPr>
          <p:cNvPr id="53" name="Freeform 25">
            <a:extLst>
              <a:ext uri="{FF2B5EF4-FFF2-40B4-BE49-F238E27FC236}">
                <a16:creationId xmlns:a16="http://schemas.microsoft.com/office/drawing/2014/main" id="{B9AA3D95-E45E-AF92-253D-3E0EBE864965}"/>
              </a:ext>
            </a:extLst>
          </p:cNvPr>
          <p:cNvSpPr/>
          <p:nvPr/>
        </p:nvSpPr>
        <p:spPr>
          <a:xfrm rot="10800000">
            <a:off x="6442798" y="5808279"/>
            <a:ext cx="2314462" cy="2403099"/>
          </a:xfrm>
          <a:custGeom>
            <a:avLst/>
            <a:gdLst/>
            <a:ahLst/>
            <a:cxnLst/>
            <a:rect l="l" t="t" r="r" b="b"/>
            <a:pathLst>
              <a:path w="1704920" h="1526634">
                <a:moveTo>
                  <a:pt x="105245" y="0"/>
                </a:moveTo>
                <a:lnTo>
                  <a:pt x="1599675" y="0"/>
                </a:lnTo>
                <a:cubicBezTo>
                  <a:pt x="1627587" y="0"/>
                  <a:pt x="1654357" y="11088"/>
                  <a:pt x="1674094" y="30826"/>
                </a:cubicBezTo>
                <a:cubicBezTo>
                  <a:pt x="1693831" y="50563"/>
                  <a:pt x="1704920" y="77332"/>
                  <a:pt x="1704920" y="105245"/>
                </a:cubicBezTo>
                <a:lnTo>
                  <a:pt x="1704920" y="1421389"/>
                </a:lnTo>
                <a:cubicBezTo>
                  <a:pt x="1704920" y="1449302"/>
                  <a:pt x="1693831" y="1476072"/>
                  <a:pt x="1674094" y="1495809"/>
                </a:cubicBezTo>
                <a:cubicBezTo>
                  <a:pt x="1654357" y="1515546"/>
                  <a:pt x="1627587" y="1526634"/>
                  <a:pt x="1599675" y="1526634"/>
                </a:cubicBezTo>
                <a:lnTo>
                  <a:pt x="105245" y="1526634"/>
                </a:lnTo>
                <a:cubicBezTo>
                  <a:pt x="47120" y="1526634"/>
                  <a:pt x="0" y="1479515"/>
                  <a:pt x="0" y="1421389"/>
                </a:cubicBezTo>
                <a:lnTo>
                  <a:pt x="0" y="105245"/>
                </a:lnTo>
                <a:cubicBezTo>
                  <a:pt x="0" y="77332"/>
                  <a:pt x="11088" y="50563"/>
                  <a:pt x="30826" y="30826"/>
                </a:cubicBezTo>
                <a:cubicBezTo>
                  <a:pt x="50563" y="11088"/>
                  <a:pt x="77332" y="0"/>
                  <a:pt x="105245" y="0"/>
                </a:cubicBezTo>
                <a:close/>
              </a:path>
            </a:pathLst>
          </a:custGeom>
          <a:gradFill rotWithShape="1">
            <a:gsLst>
              <a:gs pos="0">
                <a:srgbClr val="004AAD">
                  <a:alpha val="100000"/>
                </a:srgbClr>
              </a:gs>
              <a:gs pos="100000">
                <a:srgbClr val="CB6CE6">
                  <a:alpha val="100000"/>
                </a:srgbClr>
              </a:gs>
            </a:gsLst>
            <a:lin ang="0"/>
          </a:gradFill>
        </p:spPr>
        <p:txBody>
          <a:bodyPr/>
          <a:lstStyle/>
          <a:p>
            <a:endParaRPr lang="en-AE" dirty="0"/>
          </a:p>
        </p:txBody>
      </p:sp>
      <p:sp>
        <p:nvSpPr>
          <p:cNvPr id="54" name="Freeform 25">
            <a:extLst>
              <a:ext uri="{FF2B5EF4-FFF2-40B4-BE49-F238E27FC236}">
                <a16:creationId xmlns:a16="http://schemas.microsoft.com/office/drawing/2014/main" id="{0E2DFC29-EBF9-1BD8-1A32-C42A0ED138B8}"/>
              </a:ext>
            </a:extLst>
          </p:cNvPr>
          <p:cNvSpPr/>
          <p:nvPr/>
        </p:nvSpPr>
        <p:spPr>
          <a:xfrm rot="10800000">
            <a:off x="18806727" y="3075614"/>
            <a:ext cx="2314462" cy="2403099"/>
          </a:xfrm>
          <a:custGeom>
            <a:avLst/>
            <a:gdLst/>
            <a:ahLst/>
            <a:cxnLst/>
            <a:rect l="l" t="t" r="r" b="b"/>
            <a:pathLst>
              <a:path w="1704920" h="1526634">
                <a:moveTo>
                  <a:pt x="105245" y="0"/>
                </a:moveTo>
                <a:lnTo>
                  <a:pt x="1599675" y="0"/>
                </a:lnTo>
                <a:cubicBezTo>
                  <a:pt x="1627587" y="0"/>
                  <a:pt x="1654357" y="11088"/>
                  <a:pt x="1674094" y="30826"/>
                </a:cubicBezTo>
                <a:cubicBezTo>
                  <a:pt x="1693831" y="50563"/>
                  <a:pt x="1704920" y="77332"/>
                  <a:pt x="1704920" y="105245"/>
                </a:cubicBezTo>
                <a:lnTo>
                  <a:pt x="1704920" y="1421389"/>
                </a:lnTo>
                <a:cubicBezTo>
                  <a:pt x="1704920" y="1449302"/>
                  <a:pt x="1693831" y="1476072"/>
                  <a:pt x="1674094" y="1495809"/>
                </a:cubicBezTo>
                <a:cubicBezTo>
                  <a:pt x="1654357" y="1515546"/>
                  <a:pt x="1627587" y="1526634"/>
                  <a:pt x="1599675" y="1526634"/>
                </a:cubicBezTo>
                <a:lnTo>
                  <a:pt x="105245" y="1526634"/>
                </a:lnTo>
                <a:cubicBezTo>
                  <a:pt x="47120" y="1526634"/>
                  <a:pt x="0" y="1479515"/>
                  <a:pt x="0" y="1421389"/>
                </a:cubicBezTo>
                <a:lnTo>
                  <a:pt x="0" y="105245"/>
                </a:lnTo>
                <a:cubicBezTo>
                  <a:pt x="0" y="77332"/>
                  <a:pt x="11088" y="50563"/>
                  <a:pt x="30826" y="30826"/>
                </a:cubicBezTo>
                <a:cubicBezTo>
                  <a:pt x="50563" y="11088"/>
                  <a:pt x="77332" y="0"/>
                  <a:pt x="105245" y="0"/>
                </a:cubicBezTo>
                <a:close/>
              </a:path>
            </a:pathLst>
          </a:custGeom>
          <a:gradFill rotWithShape="1">
            <a:gsLst>
              <a:gs pos="0">
                <a:srgbClr val="004AAD">
                  <a:alpha val="100000"/>
                </a:srgbClr>
              </a:gs>
              <a:gs pos="100000">
                <a:srgbClr val="CB6CE6">
                  <a:alpha val="100000"/>
                </a:srgbClr>
              </a:gs>
            </a:gsLst>
            <a:lin ang="0"/>
          </a:gradFill>
        </p:spPr>
        <p:txBody>
          <a:bodyPr/>
          <a:lstStyle/>
          <a:p>
            <a:endParaRPr lang="en-AE" dirty="0"/>
          </a:p>
        </p:txBody>
      </p:sp>
      <p:sp>
        <p:nvSpPr>
          <p:cNvPr id="55" name="Freeform 25">
            <a:extLst>
              <a:ext uri="{FF2B5EF4-FFF2-40B4-BE49-F238E27FC236}">
                <a16:creationId xmlns:a16="http://schemas.microsoft.com/office/drawing/2014/main" id="{981D3DEC-BDD2-F7B4-E52F-087951487602}"/>
              </a:ext>
            </a:extLst>
          </p:cNvPr>
          <p:cNvSpPr/>
          <p:nvPr/>
        </p:nvSpPr>
        <p:spPr>
          <a:xfrm rot="10800000">
            <a:off x="9405517" y="5807717"/>
            <a:ext cx="2314462" cy="2403099"/>
          </a:xfrm>
          <a:custGeom>
            <a:avLst/>
            <a:gdLst/>
            <a:ahLst/>
            <a:cxnLst/>
            <a:rect l="l" t="t" r="r" b="b"/>
            <a:pathLst>
              <a:path w="1704920" h="1526634">
                <a:moveTo>
                  <a:pt x="105245" y="0"/>
                </a:moveTo>
                <a:lnTo>
                  <a:pt x="1599675" y="0"/>
                </a:lnTo>
                <a:cubicBezTo>
                  <a:pt x="1627587" y="0"/>
                  <a:pt x="1654357" y="11088"/>
                  <a:pt x="1674094" y="30826"/>
                </a:cubicBezTo>
                <a:cubicBezTo>
                  <a:pt x="1693831" y="50563"/>
                  <a:pt x="1704920" y="77332"/>
                  <a:pt x="1704920" y="105245"/>
                </a:cubicBezTo>
                <a:lnTo>
                  <a:pt x="1704920" y="1421389"/>
                </a:lnTo>
                <a:cubicBezTo>
                  <a:pt x="1704920" y="1449302"/>
                  <a:pt x="1693831" y="1476072"/>
                  <a:pt x="1674094" y="1495809"/>
                </a:cubicBezTo>
                <a:cubicBezTo>
                  <a:pt x="1654357" y="1515546"/>
                  <a:pt x="1627587" y="1526634"/>
                  <a:pt x="1599675" y="1526634"/>
                </a:cubicBezTo>
                <a:lnTo>
                  <a:pt x="105245" y="1526634"/>
                </a:lnTo>
                <a:cubicBezTo>
                  <a:pt x="47120" y="1526634"/>
                  <a:pt x="0" y="1479515"/>
                  <a:pt x="0" y="1421389"/>
                </a:cubicBezTo>
                <a:lnTo>
                  <a:pt x="0" y="105245"/>
                </a:lnTo>
                <a:cubicBezTo>
                  <a:pt x="0" y="77332"/>
                  <a:pt x="11088" y="50563"/>
                  <a:pt x="30826" y="30826"/>
                </a:cubicBezTo>
                <a:cubicBezTo>
                  <a:pt x="50563" y="11088"/>
                  <a:pt x="77332" y="0"/>
                  <a:pt x="105245" y="0"/>
                </a:cubicBezTo>
                <a:close/>
              </a:path>
            </a:pathLst>
          </a:custGeom>
          <a:gradFill rotWithShape="1">
            <a:gsLst>
              <a:gs pos="0">
                <a:srgbClr val="004AAD">
                  <a:alpha val="100000"/>
                </a:srgbClr>
              </a:gs>
              <a:gs pos="100000">
                <a:srgbClr val="CB6CE6">
                  <a:alpha val="100000"/>
                </a:srgbClr>
              </a:gs>
            </a:gsLst>
            <a:lin ang="0"/>
          </a:gradFill>
        </p:spPr>
        <p:txBody>
          <a:bodyPr/>
          <a:lstStyle/>
          <a:p>
            <a:endParaRPr lang="en-AE" dirty="0"/>
          </a:p>
        </p:txBody>
      </p:sp>
      <p:pic>
        <p:nvPicPr>
          <p:cNvPr id="60" name="Picture 59" descr="A person standing in front of a group of people&#10;&#10;Description automatically generated">
            <a:extLst>
              <a:ext uri="{FF2B5EF4-FFF2-40B4-BE49-F238E27FC236}">
                <a16:creationId xmlns:a16="http://schemas.microsoft.com/office/drawing/2014/main" id="{9F39A683-65F4-63C5-6D3B-FF2FD5B3228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68"/>
          <a:stretch/>
        </p:blipFill>
        <p:spPr>
          <a:xfrm>
            <a:off x="6512870" y="5870946"/>
            <a:ext cx="2170001" cy="2302331"/>
          </a:xfrm>
          <a:prstGeom prst="rect">
            <a:avLst/>
          </a:prstGeom>
        </p:spPr>
      </p:pic>
      <p:pic>
        <p:nvPicPr>
          <p:cNvPr id="62" name="Picture 61" descr="A machine with purple light&#10;&#10;Description automatically generated">
            <a:extLst>
              <a:ext uri="{FF2B5EF4-FFF2-40B4-BE49-F238E27FC236}">
                <a16:creationId xmlns:a16="http://schemas.microsoft.com/office/drawing/2014/main" id="{672D09EE-E085-CF81-5606-7439F572045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6" r="46562"/>
          <a:stretch/>
        </p:blipFill>
        <p:spPr>
          <a:xfrm>
            <a:off x="9419371" y="5970117"/>
            <a:ext cx="2230492" cy="2075857"/>
          </a:xfrm>
          <a:prstGeom prst="rect">
            <a:avLst/>
          </a:prstGeom>
        </p:spPr>
      </p:pic>
      <p:sp>
        <p:nvSpPr>
          <p:cNvPr id="63" name="Freeform 25">
            <a:extLst>
              <a:ext uri="{FF2B5EF4-FFF2-40B4-BE49-F238E27FC236}">
                <a16:creationId xmlns:a16="http://schemas.microsoft.com/office/drawing/2014/main" id="{14ACD057-9DFB-7438-B2F8-656F488E7D22}"/>
              </a:ext>
            </a:extLst>
          </p:cNvPr>
          <p:cNvSpPr/>
          <p:nvPr/>
        </p:nvSpPr>
        <p:spPr>
          <a:xfrm rot="10800000">
            <a:off x="1859305" y="2043376"/>
            <a:ext cx="3965449" cy="5967609"/>
          </a:xfrm>
          <a:custGeom>
            <a:avLst/>
            <a:gdLst/>
            <a:ahLst/>
            <a:cxnLst/>
            <a:rect l="l" t="t" r="r" b="b"/>
            <a:pathLst>
              <a:path w="1704920" h="1526634">
                <a:moveTo>
                  <a:pt x="105245" y="0"/>
                </a:moveTo>
                <a:lnTo>
                  <a:pt x="1599675" y="0"/>
                </a:lnTo>
                <a:cubicBezTo>
                  <a:pt x="1627587" y="0"/>
                  <a:pt x="1654357" y="11088"/>
                  <a:pt x="1674094" y="30826"/>
                </a:cubicBezTo>
                <a:cubicBezTo>
                  <a:pt x="1693831" y="50563"/>
                  <a:pt x="1704920" y="77332"/>
                  <a:pt x="1704920" y="105245"/>
                </a:cubicBezTo>
                <a:lnTo>
                  <a:pt x="1704920" y="1421389"/>
                </a:lnTo>
                <a:cubicBezTo>
                  <a:pt x="1704920" y="1449302"/>
                  <a:pt x="1693831" y="1476072"/>
                  <a:pt x="1674094" y="1495809"/>
                </a:cubicBezTo>
                <a:cubicBezTo>
                  <a:pt x="1654357" y="1515546"/>
                  <a:pt x="1627587" y="1526634"/>
                  <a:pt x="1599675" y="1526634"/>
                </a:cubicBezTo>
                <a:lnTo>
                  <a:pt x="105245" y="1526634"/>
                </a:lnTo>
                <a:cubicBezTo>
                  <a:pt x="47120" y="1526634"/>
                  <a:pt x="0" y="1479515"/>
                  <a:pt x="0" y="1421389"/>
                </a:cubicBezTo>
                <a:lnTo>
                  <a:pt x="0" y="105245"/>
                </a:lnTo>
                <a:cubicBezTo>
                  <a:pt x="0" y="77332"/>
                  <a:pt x="11088" y="50563"/>
                  <a:pt x="30826" y="30826"/>
                </a:cubicBezTo>
                <a:cubicBezTo>
                  <a:pt x="50563" y="11088"/>
                  <a:pt x="77332" y="0"/>
                  <a:pt x="105245" y="0"/>
                </a:cubicBezTo>
                <a:close/>
              </a:path>
            </a:pathLst>
          </a:custGeom>
          <a:gradFill rotWithShape="1">
            <a:gsLst>
              <a:gs pos="0">
                <a:srgbClr val="004AAD">
                  <a:alpha val="100000"/>
                </a:srgbClr>
              </a:gs>
              <a:gs pos="100000">
                <a:srgbClr val="CB6CE6">
                  <a:alpha val="100000"/>
                </a:srgbClr>
              </a:gs>
            </a:gsLst>
            <a:lin ang="0"/>
          </a:gradFill>
        </p:spPr>
        <p:txBody>
          <a:bodyPr/>
          <a:lstStyle/>
          <a:p>
            <a:endParaRPr lang="en-AE" dirty="0"/>
          </a:p>
        </p:txBody>
      </p:sp>
      <p:pic>
        <p:nvPicPr>
          <p:cNvPr id="69" name="Picture 68" descr="A hand holding a computer with a light bulb on the screen&#10;&#10;Description automatically generated">
            <a:extLst>
              <a:ext uri="{FF2B5EF4-FFF2-40B4-BE49-F238E27FC236}">
                <a16:creationId xmlns:a16="http://schemas.microsoft.com/office/drawing/2014/main" id="{440BD079-4F6E-1620-F6A0-9FC527EA2B2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2218" y="1793692"/>
            <a:ext cx="4737101" cy="6699615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C7C828C6-3E0F-E4D4-CCE0-42A295472F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331" y="2232295"/>
            <a:ext cx="4447644" cy="62975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00499" y="6172200"/>
            <a:ext cx="19688999" cy="8229600"/>
          </a:xfrm>
          <a:custGeom>
            <a:avLst/>
            <a:gdLst/>
            <a:ahLst/>
            <a:cxnLst/>
            <a:rect l="l" t="t" r="r" b="b"/>
            <a:pathLst>
              <a:path w="19688999" h="8229600">
                <a:moveTo>
                  <a:pt x="0" y="0"/>
                </a:moveTo>
                <a:lnTo>
                  <a:pt x="19688998" y="0"/>
                </a:lnTo>
                <a:lnTo>
                  <a:pt x="196889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15" name="Group 15"/>
          <p:cNvGrpSpPr/>
          <p:nvPr/>
        </p:nvGrpSpPr>
        <p:grpSpPr>
          <a:xfrm>
            <a:off x="15012041" y="-1548927"/>
            <a:ext cx="4494519" cy="4494519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-2139310" y="7835183"/>
            <a:ext cx="4494519" cy="4494519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3355016" y="854295"/>
            <a:ext cx="10908150" cy="1358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sz="79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Lets hear from a user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763803" y="5676900"/>
            <a:ext cx="3246170" cy="7001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Mrs. Vasudha Tiwari, mother of Bhavya Tiwari</a:t>
            </a:r>
          </a:p>
        </p:txBody>
      </p:sp>
      <p:pic>
        <p:nvPicPr>
          <p:cNvPr id="33" name="WhatsApp Audio 2024-07-27 at 16.14.07_7ae55dad (mp3cut.net)">
            <a:hlinkClick r:id="" action="ppaction://media"/>
            <a:extLst>
              <a:ext uri="{FF2B5EF4-FFF2-40B4-BE49-F238E27FC236}">
                <a16:creationId xmlns:a16="http://schemas.microsoft.com/office/drawing/2014/main" id="{4BCC1C97-AE6C-89BB-A9BD-9C020F825C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899525" y="4899025"/>
            <a:ext cx="487363" cy="487363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3B0F3870-D8D8-1BA8-52D0-7359BCBD22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803" y="2767975"/>
            <a:ext cx="3850726" cy="35498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72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38378" y="1778916"/>
            <a:ext cx="7315200" cy="2726575"/>
          </a:xfrm>
          <a:custGeom>
            <a:avLst/>
            <a:gdLst/>
            <a:ahLst/>
            <a:cxnLst/>
            <a:rect l="l" t="t" r="r" b="b"/>
            <a:pathLst>
              <a:path w="7315200" h="2726575">
                <a:moveTo>
                  <a:pt x="0" y="0"/>
                </a:moveTo>
                <a:lnTo>
                  <a:pt x="7315200" y="0"/>
                </a:lnTo>
                <a:lnTo>
                  <a:pt x="7315200" y="2726575"/>
                </a:lnTo>
                <a:lnTo>
                  <a:pt x="0" y="27265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3" name="TextBox 3"/>
          <p:cNvSpPr txBox="1"/>
          <p:nvPr/>
        </p:nvSpPr>
        <p:spPr>
          <a:xfrm>
            <a:off x="4956726" y="3210100"/>
            <a:ext cx="10865778" cy="25714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354"/>
              </a:lnSpc>
              <a:spcBef>
                <a:spcPct val="0"/>
              </a:spcBef>
            </a:pPr>
            <a:r>
              <a:rPr lang="en-US" sz="15253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461589" y="5682450"/>
            <a:ext cx="9360915" cy="5050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28"/>
              </a:lnSpc>
            </a:pPr>
            <a:r>
              <a:rPr lang="en-US" sz="2546" spc="54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YOUR ATTENTION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53368" y="1358867"/>
            <a:ext cx="8229600" cy="10023629"/>
            <a:chOff x="0" y="0"/>
            <a:chExt cx="2167467" cy="263996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67467" cy="2639968"/>
            </a:xfrm>
            <a:custGeom>
              <a:avLst/>
              <a:gdLst/>
              <a:ahLst/>
              <a:cxnLst/>
              <a:rect l="l" t="t" r="r" b="b"/>
              <a:pathLst>
                <a:path w="2167467" h="2639968">
                  <a:moveTo>
                    <a:pt x="82785" y="0"/>
                  </a:moveTo>
                  <a:lnTo>
                    <a:pt x="2084681" y="0"/>
                  </a:lnTo>
                  <a:cubicBezTo>
                    <a:pt x="2130403" y="0"/>
                    <a:pt x="2167467" y="37064"/>
                    <a:pt x="2167467" y="82785"/>
                  </a:cubicBezTo>
                  <a:lnTo>
                    <a:pt x="2167467" y="2557183"/>
                  </a:lnTo>
                  <a:cubicBezTo>
                    <a:pt x="2167467" y="2579139"/>
                    <a:pt x="2158745" y="2600196"/>
                    <a:pt x="2143220" y="2615721"/>
                  </a:cubicBezTo>
                  <a:cubicBezTo>
                    <a:pt x="2127694" y="2631246"/>
                    <a:pt x="2106637" y="2639968"/>
                    <a:pt x="2084681" y="2639968"/>
                  </a:cubicBezTo>
                  <a:lnTo>
                    <a:pt x="82785" y="2639968"/>
                  </a:lnTo>
                  <a:cubicBezTo>
                    <a:pt x="37064" y="2639968"/>
                    <a:pt x="0" y="2602904"/>
                    <a:pt x="0" y="2557183"/>
                  </a:cubicBezTo>
                  <a:lnTo>
                    <a:pt x="0" y="82785"/>
                  </a:lnTo>
                  <a:cubicBezTo>
                    <a:pt x="0" y="37064"/>
                    <a:pt x="37064" y="0"/>
                    <a:pt x="8278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167467" cy="26971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151670" y="5939644"/>
            <a:ext cx="5745426" cy="5089263"/>
          </a:xfrm>
          <a:custGeom>
            <a:avLst/>
            <a:gdLst/>
            <a:ahLst/>
            <a:cxnLst/>
            <a:rect l="l" t="t" r="r" b="b"/>
            <a:pathLst>
              <a:path w="5745426" h="5089263">
                <a:moveTo>
                  <a:pt x="0" y="0"/>
                </a:moveTo>
                <a:lnTo>
                  <a:pt x="5745426" y="0"/>
                </a:lnTo>
                <a:lnTo>
                  <a:pt x="5745426" y="5089264"/>
                </a:lnTo>
                <a:lnTo>
                  <a:pt x="0" y="50892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2" name="Group 12"/>
          <p:cNvGrpSpPr/>
          <p:nvPr/>
        </p:nvGrpSpPr>
        <p:grpSpPr>
          <a:xfrm>
            <a:off x="-1574578" y="8484276"/>
            <a:ext cx="4494519" cy="5796440"/>
            <a:chOff x="0" y="0"/>
            <a:chExt cx="1183742" cy="152663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83742" cy="1526634"/>
            </a:xfrm>
            <a:custGeom>
              <a:avLst/>
              <a:gdLst/>
              <a:ahLst/>
              <a:cxnLst/>
              <a:rect l="l" t="t" r="r" b="b"/>
              <a:pathLst>
                <a:path w="1183742" h="1526634">
                  <a:moveTo>
                    <a:pt x="151582" y="0"/>
                  </a:moveTo>
                  <a:lnTo>
                    <a:pt x="1032159" y="0"/>
                  </a:lnTo>
                  <a:cubicBezTo>
                    <a:pt x="1115876" y="0"/>
                    <a:pt x="1183742" y="67866"/>
                    <a:pt x="1183742" y="151582"/>
                  </a:cubicBezTo>
                  <a:lnTo>
                    <a:pt x="1183742" y="1375052"/>
                  </a:lnTo>
                  <a:cubicBezTo>
                    <a:pt x="1183742" y="1415254"/>
                    <a:pt x="1167771" y="1453810"/>
                    <a:pt x="1139344" y="1482237"/>
                  </a:cubicBezTo>
                  <a:cubicBezTo>
                    <a:pt x="1110917" y="1510664"/>
                    <a:pt x="1072361" y="1526634"/>
                    <a:pt x="1032159" y="1526634"/>
                  </a:cubicBezTo>
                  <a:lnTo>
                    <a:pt x="151582" y="1526634"/>
                  </a:lnTo>
                  <a:cubicBezTo>
                    <a:pt x="67866" y="1526634"/>
                    <a:pt x="0" y="1458769"/>
                    <a:pt x="0" y="1375052"/>
                  </a:cubicBezTo>
                  <a:lnTo>
                    <a:pt x="0" y="151582"/>
                  </a:lnTo>
                  <a:cubicBezTo>
                    <a:pt x="0" y="111380"/>
                    <a:pt x="15970" y="72825"/>
                    <a:pt x="44397" y="44397"/>
                  </a:cubicBezTo>
                  <a:cubicBezTo>
                    <a:pt x="72825" y="15970"/>
                    <a:pt x="111380" y="0"/>
                    <a:pt x="15158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183742" cy="1583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505248" y="902614"/>
            <a:ext cx="6542846" cy="1358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BACKGROUND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30528" y="7595835"/>
            <a:ext cx="2466661" cy="398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endParaRPr lang="en-US" sz="20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0152DBC-945A-255A-A945-BCDCBF18E13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111" y="961036"/>
            <a:ext cx="11462469" cy="8630566"/>
          </a:xfrm>
          <a:prstGeom prst="rect">
            <a:avLst/>
          </a:prstGeom>
          <a:ln w="101600">
            <a:solidFill>
              <a:schemeClr val="bg1"/>
            </a:solidFill>
          </a:ln>
          <a:effectLst>
            <a:softEdge rad="127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-1778196" y="-5011814"/>
            <a:ext cx="8884094" cy="8674457"/>
            <a:chOff x="0" y="0"/>
            <a:chExt cx="2407306" cy="26399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07306" cy="2639968"/>
            </a:xfrm>
            <a:custGeom>
              <a:avLst/>
              <a:gdLst/>
              <a:ahLst/>
              <a:cxnLst/>
              <a:rect l="l" t="t" r="r" b="b"/>
              <a:pathLst>
                <a:path w="2407306" h="2639968">
                  <a:moveTo>
                    <a:pt x="74537" y="0"/>
                  </a:moveTo>
                  <a:lnTo>
                    <a:pt x="2332769" y="0"/>
                  </a:lnTo>
                  <a:cubicBezTo>
                    <a:pt x="2373935" y="0"/>
                    <a:pt x="2407306" y="33371"/>
                    <a:pt x="2407306" y="74537"/>
                  </a:cubicBezTo>
                  <a:lnTo>
                    <a:pt x="2407306" y="2565431"/>
                  </a:lnTo>
                  <a:cubicBezTo>
                    <a:pt x="2407306" y="2606597"/>
                    <a:pt x="2373935" y="2639968"/>
                    <a:pt x="2332769" y="2639968"/>
                  </a:cubicBezTo>
                  <a:lnTo>
                    <a:pt x="74537" y="2639968"/>
                  </a:lnTo>
                  <a:cubicBezTo>
                    <a:pt x="33371" y="2639968"/>
                    <a:pt x="0" y="2606597"/>
                    <a:pt x="0" y="2565431"/>
                  </a:cubicBezTo>
                  <a:lnTo>
                    <a:pt x="0" y="74537"/>
                  </a:lnTo>
                  <a:cubicBezTo>
                    <a:pt x="0" y="33371"/>
                    <a:pt x="33371" y="0"/>
                    <a:pt x="7453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407306" cy="26971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91994" y="624598"/>
            <a:ext cx="7727066" cy="4142703"/>
            <a:chOff x="0" y="0"/>
            <a:chExt cx="7108869" cy="38112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108869" cy="3811270"/>
            </a:xfrm>
            <a:custGeom>
              <a:avLst/>
              <a:gdLst/>
              <a:ahLst/>
              <a:cxnLst/>
              <a:rect l="l" t="t" r="r" b="b"/>
              <a:pathLst>
                <a:path w="7108869" h="3811270">
                  <a:moveTo>
                    <a:pt x="1845463" y="0"/>
                  </a:moveTo>
                  <a:lnTo>
                    <a:pt x="6507459" y="0"/>
                  </a:lnTo>
                  <a:cubicBezTo>
                    <a:pt x="6840154" y="0"/>
                    <a:pt x="7108869" y="240030"/>
                    <a:pt x="7108869" y="537210"/>
                  </a:cubicBezTo>
                  <a:lnTo>
                    <a:pt x="7108869" y="2466340"/>
                  </a:lnTo>
                  <a:cubicBezTo>
                    <a:pt x="7108869" y="2763520"/>
                    <a:pt x="6840154" y="3003550"/>
                    <a:pt x="6507459" y="3003550"/>
                  </a:cubicBezTo>
                  <a:lnTo>
                    <a:pt x="5318856" y="3003550"/>
                  </a:lnTo>
                  <a:cubicBezTo>
                    <a:pt x="5135447" y="3003550"/>
                    <a:pt x="4960569" y="3078480"/>
                    <a:pt x="4846827" y="3208020"/>
                  </a:cubicBezTo>
                  <a:lnTo>
                    <a:pt x="4492805" y="3606800"/>
                  </a:lnTo>
                  <a:cubicBezTo>
                    <a:pt x="4379063" y="3735070"/>
                    <a:pt x="4205607" y="3811270"/>
                    <a:pt x="4020776" y="3811270"/>
                  </a:cubicBezTo>
                  <a:lnTo>
                    <a:pt x="601410" y="3811270"/>
                  </a:lnTo>
                  <a:cubicBezTo>
                    <a:pt x="268715" y="3811270"/>
                    <a:pt x="0" y="3571240"/>
                    <a:pt x="0" y="3274060"/>
                  </a:cubicBezTo>
                  <a:lnTo>
                    <a:pt x="0" y="1375410"/>
                  </a:lnTo>
                  <a:cubicBezTo>
                    <a:pt x="0" y="1206500"/>
                    <a:pt x="88150" y="1047750"/>
                    <a:pt x="238858" y="946150"/>
                  </a:cubicBezTo>
                  <a:lnTo>
                    <a:pt x="1482910" y="107950"/>
                  </a:lnTo>
                  <a:cubicBezTo>
                    <a:pt x="1586700" y="38100"/>
                    <a:pt x="1714659" y="0"/>
                    <a:pt x="1845463" y="0"/>
                  </a:cubicBezTo>
                  <a:close/>
                </a:path>
              </a:pathLst>
            </a:custGeom>
            <a:blipFill>
              <a:blip r:embed="rId2"/>
              <a:stretch>
                <a:fillRect t="-12135" b="-12135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198981" y="4193831"/>
            <a:ext cx="1294916" cy="129491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79361" y="0"/>
                  </a:moveTo>
                  <a:lnTo>
                    <a:pt x="633439" y="0"/>
                  </a:lnTo>
                  <a:cubicBezTo>
                    <a:pt x="732497" y="0"/>
                    <a:pt x="812800" y="80303"/>
                    <a:pt x="812800" y="179361"/>
                  </a:cubicBezTo>
                  <a:lnTo>
                    <a:pt x="812800" y="633439"/>
                  </a:lnTo>
                  <a:cubicBezTo>
                    <a:pt x="812800" y="732497"/>
                    <a:pt x="732497" y="812800"/>
                    <a:pt x="633439" y="812800"/>
                  </a:cubicBezTo>
                  <a:lnTo>
                    <a:pt x="179361" y="812800"/>
                  </a:lnTo>
                  <a:cubicBezTo>
                    <a:pt x="80303" y="812800"/>
                    <a:pt x="0" y="732497"/>
                    <a:pt x="0" y="633439"/>
                  </a:cubicBezTo>
                  <a:lnTo>
                    <a:pt x="0" y="179361"/>
                  </a:lnTo>
                  <a:cubicBezTo>
                    <a:pt x="0" y="80303"/>
                    <a:pt x="80303" y="0"/>
                    <a:pt x="1793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186578" y="6279443"/>
            <a:ext cx="1294916" cy="1294916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79361" y="0"/>
                  </a:moveTo>
                  <a:lnTo>
                    <a:pt x="633439" y="0"/>
                  </a:lnTo>
                  <a:cubicBezTo>
                    <a:pt x="732497" y="0"/>
                    <a:pt x="812800" y="80303"/>
                    <a:pt x="812800" y="179361"/>
                  </a:cubicBezTo>
                  <a:lnTo>
                    <a:pt x="812800" y="633439"/>
                  </a:lnTo>
                  <a:cubicBezTo>
                    <a:pt x="812800" y="732497"/>
                    <a:pt x="732497" y="812800"/>
                    <a:pt x="633439" y="812800"/>
                  </a:cubicBezTo>
                  <a:lnTo>
                    <a:pt x="179361" y="812800"/>
                  </a:lnTo>
                  <a:cubicBezTo>
                    <a:pt x="80303" y="812800"/>
                    <a:pt x="0" y="732497"/>
                    <a:pt x="0" y="633439"/>
                  </a:cubicBezTo>
                  <a:lnTo>
                    <a:pt x="0" y="179361"/>
                  </a:lnTo>
                  <a:cubicBezTo>
                    <a:pt x="0" y="80303"/>
                    <a:pt x="80303" y="0"/>
                    <a:pt x="1793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6470634" y="6550702"/>
            <a:ext cx="752398" cy="752398"/>
          </a:xfrm>
          <a:custGeom>
            <a:avLst/>
            <a:gdLst/>
            <a:ahLst/>
            <a:cxnLst/>
            <a:rect l="l" t="t" r="r" b="b"/>
            <a:pathLst>
              <a:path w="752398" h="752398">
                <a:moveTo>
                  <a:pt x="0" y="0"/>
                </a:moveTo>
                <a:lnTo>
                  <a:pt x="752398" y="0"/>
                </a:lnTo>
                <a:lnTo>
                  <a:pt x="752398" y="752398"/>
                </a:lnTo>
                <a:lnTo>
                  <a:pt x="0" y="752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7" name="Freeform 17"/>
          <p:cNvSpPr/>
          <p:nvPr/>
        </p:nvSpPr>
        <p:spPr>
          <a:xfrm>
            <a:off x="6435546" y="4445826"/>
            <a:ext cx="796980" cy="796980"/>
          </a:xfrm>
          <a:custGeom>
            <a:avLst/>
            <a:gdLst/>
            <a:ahLst/>
            <a:cxnLst/>
            <a:rect l="l" t="t" r="r" b="b"/>
            <a:pathLst>
              <a:path w="796980" h="796980">
                <a:moveTo>
                  <a:pt x="0" y="0"/>
                </a:moveTo>
                <a:lnTo>
                  <a:pt x="796980" y="0"/>
                </a:lnTo>
                <a:lnTo>
                  <a:pt x="796980" y="796980"/>
                </a:lnTo>
                <a:lnTo>
                  <a:pt x="0" y="7969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18" name="Group 18"/>
          <p:cNvGrpSpPr/>
          <p:nvPr/>
        </p:nvGrpSpPr>
        <p:grpSpPr>
          <a:xfrm>
            <a:off x="17170393" y="3252781"/>
            <a:ext cx="6473367" cy="5796440"/>
            <a:chOff x="0" y="0"/>
            <a:chExt cx="1704920" cy="152663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704920" cy="1526634"/>
            </a:xfrm>
            <a:custGeom>
              <a:avLst/>
              <a:gdLst/>
              <a:ahLst/>
              <a:cxnLst/>
              <a:rect l="l" t="t" r="r" b="b"/>
              <a:pathLst>
                <a:path w="1704920" h="1526634">
                  <a:moveTo>
                    <a:pt x="105245" y="0"/>
                  </a:moveTo>
                  <a:lnTo>
                    <a:pt x="1599675" y="0"/>
                  </a:lnTo>
                  <a:cubicBezTo>
                    <a:pt x="1627587" y="0"/>
                    <a:pt x="1654357" y="11088"/>
                    <a:pt x="1674094" y="30826"/>
                  </a:cubicBezTo>
                  <a:cubicBezTo>
                    <a:pt x="1693831" y="50563"/>
                    <a:pt x="1704920" y="77332"/>
                    <a:pt x="1704920" y="105245"/>
                  </a:cubicBezTo>
                  <a:lnTo>
                    <a:pt x="1704920" y="1421389"/>
                  </a:lnTo>
                  <a:cubicBezTo>
                    <a:pt x="1704920" y="1449302"/>
                    <a:pt x="1693831" y="1476072"/>
                    <a:pt x="1674094" y="1495809"/>
                  </a:cubicBezTo>
                  <a:cubicBezTo>
                    <a:pt x="1654357" y="1515546"/>
                    <a:pt x="1627587" y="1526634"/>
                    <a:pt x="1599675" y="1526634"/>
                  </a:cubicBezTo>
                  <a:lnTo>
                    <a:pt x="105245" y="1526634"/>
                  </a:lnTo>
                  <a:cubicBezTo>
                    <a:pt x="47120" y="1526634"/>
                    <a:pt x="0" y="1479515"/>
                    <a:pt x="0" y="1421389"/>
                  </a:cubicBezTo>
                  <a:lnTo>
                    <a:pt x="0" y="105245"/>
                  </a:lnTo>
                  <a:cubicBezTo>
                    <a:pt x="0" y="77332"/>
                    <a:pt x="11088" y="50563"/>
                    <a:pt x="30826" y="30826"/>
                  </a:cubicBezTo>
                  <a:cubicBezTo>
                    <a:pt x="50563" y="11088"/>
                    <a:pt x="77332" y="0"/>
                    <a:pt x="10524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1704920" cy="1583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323164" y="8405632"/>
            <a:ext cx="7429062" cy="3322817"/>
          </a:xfrm>
          <a:custGeom>
            <a:avLst/>
            <a:gdLst/>
            <a:ahLst/>
            <a:cxnLst/>
            <a:rect l="l" t="t" r="r" b="b"/>
            <a:pathLst>
              <a:path w="7429062" h="3322817">
                <a:moveTo>
                  <a:pt x="0" y="0"/>
                </a:moveTo>
                <a:lnTo>
                  <a:pt x="7429062" y="0"/>
                </a:lnTo>
                <a:lnTo>
                  <a:pt x="7429062" y="3322817"/>
                </a:lnTo>
                <a:lnTo>
                  <a:pt x="0" y="332281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27" name="TextBox 27"/>
          <p:cNvSpPr txBox="1"/>
          <p:nvPr/>
        </p:nvSpPr>
        <p:spPr>
          <a:xfrm>
            <a:off x="857717" y="5414759"/>
            <a:ext cx="5067300" cy="27826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dirty="0">
                <a:solidFill>
                  <a:srgbClr val="3D1D66"/>
                </a:solidFill>
                <a:latin typeface="Anton"/>
                <a:ea typeface="Anton"/>
                <a:cs typeface="Anton"/>
                <a:sym typeface="Anton"/>
              </a:rPr>
              <a:t>PROBLEM STATEMENT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710376" y="4539543"/>
            <a:ext cx="8977424" cy="12852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GB" sz="2200" dirty="0">
                <a:solidFill>
                  <a:srgbClr val="3D1D6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Sifting through vast resources to find relevant, high quality papers can be time consuming.</a:t>
            </a:r>
            <a:endParaRPr lang="en-AE" sz="2200" dirty="0">
              <a:solidFill>
                <a:srgbClr val="3D1D6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ts val="3400"/>
              </a:lnSpc>
            </a:pPr>
            <a:endParaRPr lang="en-US" sz="2200" dirty="0">
              <a:solidFill>
                <a:srgbClr val="3D1D6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7710376" y="6584243"/>
            <a:ext cx="8977424" cy="17140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GB" sz="2200" dirty="0">
                <a:solidFill>
                  <a:srgbClr val="3D1D6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New researchers often face difficulties with formatting and grammatical correctness, which can result in manuscript rejection</a:t>
            </a:r>
            <a:endParaRPr lang="en-AE" sz="2200" dirty="0">
              <a:solidFill>
                <a:srgbClr val="3D1D6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ts val="3400"/>
              </a:lnSpc>
            </a:pPr>
            <a:endParaRPr lang="en-US" sz="2200" dirty="0">
              <a:solidFill>
                <a:srgbClr val="3D1D6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7710376" y="4129968"/>
            <a:ext cx="1322100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dirty="0">
                <a:solidFill>
                  <a:srgbClr val="3D1D66"/>
                </a:solidFill>
                <a:latin typeface="Poppins Bold"/>
                <a:ea typeface="Poppins Bold"/>
                <a:cs typeface="Poppins Bold"/>
                <a:sym typeface="Poppins Bold"/>
              </a:rPr>
              <a:t>P 1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710376" y="6222293"/>
            <a:ext cx="1322100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dirty="0">
                <a:solidFill>
                  <a:srgbClr val="3D1D66"/>
                </a:solidFill>
                <a:latin typeface="Poppins Bold"/>
                <a:ea typeface="Poppins Bold"/>
                <a:cs typeface="Poppins Bold"/>
                <a:sym typeface="Poppins Bold"/>
              </a:rPr>
              <a:t>P 2</a:t>
            </a:r>
          </a:p>
        </p:txBody>
      </p:sp>
      <p:sp>
        <p:nvSpPr>
          <p:cNvPr id="44" name="Flowchart: Connector 43">
            <a:extLst>
              <a:ext uri="{FF2B5EF4-FFF2-40B4-BE49-F238E27FC236}">
                <a16:creationId xmlns:a16="http://schemas.microsoft.com/office/drawing/2014/main" id="{084F22E3-6BA9-F4F7-1D25-585DD81E1992}"/>
              </a:ext>
            </a:extLst>
          </p:cNvPr>
          <p:cNvSpPr/>
          <p:nvPr/>
        </p:nvSpPr>
        <p:spPr>
          <a:xfrm>
            <a:off x="8494181" y="247424"/>
            <a:ext cx="2802860" cy="2590800"/>
          </a:xfrm>
          <a:prstGeom prst="flowChartConnector">
            <a:avLst/>
          </a:prstGeom>
          <a:solidFill>
            <a:srgbClr val="3D1D66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1F6DA23D-5E97-A831-65E9-6B3BAF3A27CE}"/>
              </a:ext>
            </a:extLst>
          </p:cNvPr>
          <p:cNvSpPr txBox="1">
            <a:spLocks/>
          </p:cNvSpPr>
          <p:nvPr/>
        </p:nvSpPr>
        <p:spPr>
          <a:xfrm>
            <a:off x="8463701" y="714749"/>
            <a:ext cx="2802860" cy="1981200"/>
          </a:xfrm>
          <a:prstGeom prst="rect">
            <a:avLst/>
          </a:prstGeom>
          <a:noFill/>
          <a:ln w="19050"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152400" indent="0" algn="ctr">
              <a:buFont typeface="Hanken Grotesk"/>
              <a:buNone/>
            </a:pPr>
            <a:r>
              <a:rPr lang="en-GB" sz="2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Over 2.5 million research publications annually</a:t>
            </a:r>
            <a:endParaRPr lang="en-AE" sz="22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Flowchart: Connector 45">
            <a:extLst>
              <a:ext uri="{FF2B5EF4-FFF2-40B4-BE49-F238E27FC236}">
                <a16:creationId xmlns:a16="http://schemas.microsoft.com/office/drawing/2014/main" id="{B709B879-22FE-75B3-E70F-D7915CA3F61B}"/>
              </a:ext>
            </a:extLst>
          </p:cNvPr>
          <p:cNvSpPr/>
          <p:nvPr/>
        </p:nvSpPr>
        <p:spPr>
          <a:xfrm>
            <a:off x="14469127" y="247424"/>
            <a:ext cx="2802860" cy="2590800"/>
          </a:xfrm>
          <a:prstGeom prst="flowChartConnector">
            <a:avLst/>
          </a:prstGeom>
          <a:solidFill>
            <a:srgbClr val="3D1D66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5F60359E-63BA-9486-83D6-EA3D6D877943}"/>
              </a:ext>
            </a:extLst>
          </p:cNvPr>
          <p:cNvSpPr txBox="1">
            <a:spLocks/>
          </p:cNvSpPr>
          <p:nvPr/>
        </p:nvSpPr>
        <p:spPr>
          <a:xfrm>
            <a:off x="14570720" y="974605"/>
            <a:ext cx="2599673" cy="1273295"/>
          </a:xfrm>
          <a:prstGeom prst="rect">
            <a:avLst/>
          </a:prstGeom>
          <a:noFill/>
          <a:ln w="19050"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152400" indent="0" algn="ctr">
              <a:buFont typeface="Hanken Grotesk"/>
              <a:buNone/>
            </a:pPr>
            <a:r>
              <a:rPr lang="en-IN" sz="2300" dirty="0">
                <a:solidFill>
                  <a:schemeClr val="bg1"/>
                </a:solidFill>
              </a:rPr>
              <a:t>8.854 million FTE researchers</a:t>
            </a:r>
            <a:endParaRPr lang="en-AE" sz="2300" dirty="0">
              <a:solidFill>
                <a:schemeClr val="bg1"/>
              </a:solidFill>
            </a:endParaRPr>
          </a:p>
        </p:txBody>
      </p:sp>
      <p:sp>
        <p:nvSpPr>
          <p:cNvPr id="48" name="Flowchart: Connector 47">
            <a:extLst>
              <a:ext uri="{FF2B5EF4-FFF2-40B4-BE49-F238E27FC236}">
                <a16:creationId xmlns:a16="http://schemas.microsoft.com/office/drawing/2014/main" id="{DC280B57-1725-2B19-1F95-08FA415E7DB1}"/>
              </a:ext>
            </a:extLst>
          </p:cNvPr>
          <p:cNvSpPr/>
          <p:nvPr/>
        </p:nvSpPr>
        <p:spPr>
          <a:xfrm>
            <a:off x="11481654" y="247424"/>
            <a:ext cx="2802860" cy="2590800"/>
          </a:xfrm>
          <a:prstGeom prst="flowChartConnector">
            <a:avLst/>
          </a:prstGeom>
          <a:solidFill>
            <a:srgbClr val="3D1D66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49" name="Subtitle 2">
            <a:extLst>
              <a:ext uri="{FF2B5EF4-FFF2-40B4-BE49-F238E27FC236}">
                <a16:creationId xmlns:a16="http://schemas.microsoft.com/office/drawing/2014/main" id="{9C18B87F-2713-83FB-5503-E3DE9FA0C7B2}"/>
              </a:ext>
            </a:extLst>
          </p:cNvPr>
          <p:cNvSpPr txBox="1">
            <a:spLocks/>
          </p:cNvSpPr>
          <p:nvPr/>
        </p:nvSpPr>
        <p:spPr>
          <a:xfrm>
            <a:off x="11429114" y="824227"/>
            <a:ext cx="2802860" cy="1273398"/>
          </a:xfrm>
          <a:prstGeom prst="rect">
            <a:avLst/>
          </a:prstGeom>
          <a:noFill/>
          <a:ln w="19050"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152400" indent="0" algn="ctr">
              <a:buFont typeface="Hanken Grotesk"/>
              <a:buNone/>
            </a:pPr>
            <a:r>
              <a:rPr lang="en-GB" sz="2300" dirty="0">
                <a:solidFill>
                  <a:schemeClr val="bg1"/>
                </a:solidFill>
              </a:rPr>
              <a:t>Published in more than 30,000 peer-reviewed journals</a:t>
            </a:r>
            <a:endParaRPr lang="en-AE" sz="2300" dirty="0">
              <a:solidFill>
                <a:schemeClr val="bg1"/>
              </a:solidFill>
            </a:endParaRPr>
          </a:p>
        </p:txBody>
      </p:sp>
      <p:grpSp>
        <p:nvGrpSpPr>
          <p:cNvPr id="50" name="Group 10">
            <a:extLst>
              <a:ext uri="{FF2B5EF4-FFF2-40B4-BE49-F238E27FC236}">
                <a16:creationId xmlns:a16="http://schemas.microsoft.com/office/drawing/2014/main" id="{5581308B-86DB-F2CB-B350-522AE17E081C}"/>
              </a:ext>
            </a:extLst>
          </p:cNvPr>
          <p:cNvGrpSpPr/>
          <p:nvPr/>
        </p:nvGrpSpPr>
        <p:grpSpPr>
          <a:xfrm>
            <a:off x="6198981" y="8233679"/>
            <a:ext cx="1294916" cy="1294916"/>
            <a:chOff x="0" y="0"/>
            <a:chExt cx="812800" cy="812800"/>
          </a:xfrm>
        </p:grpSpPr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0B2A18C8-81BD-FF99-D3BD-FE1A559C534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79361" y="0"/>
                  </a:moveTo>
                  <a:lnTo>
                    <a:pt x="633439" y="0"/>
                  </a:lnTo>
                  <a:cubicBezTo>
                    <a:pt x="732497" y="0"/>
                    <a:pt x="812800" y="80303"/>
                    <a:pt x="812800" y="179361"/>
                  </a:cubicBezTo>
                  <a:lnTo>
                    <a:pt x="812800" y="633439"/>
                  </a:lnTo>
                  <a:cubicBezTo>
                    <a:pt x="812800" y="732497"/>
                    <a:pt x="732497" y="812800"/>
                    <a:pt x="633439" y="812800"/>
                  </a:cubicBezTo>
                  <a:lnTo>
                    <a:pt x="179361" y="812800"/>
                  </a:lnTo>
                  <a:cubicBezTo>
                    <a:pt x="80303" y="812800"/>
                    <a:pt x="0" y="732497"/>
                    <a:pt x="0" y="633439"/>
                  </a:cubicBezTo>
                  <a:lnTo>
                    <a:pt x="0" y="179361"/>
                  </a:lnTo>
                  <a:cubicBezTo>
                    <a:pt x="0" y="80303"/>
                    <a:pt x="80303" y="0"/>
                    <a:pt x="1793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52" name="TextBox 12">
              <a:extLst>
                <a:ext uri="{FF2B5EF4-FFF2-40B4-BE49-F238E27FC236}">
                  <a16:creationId xmlns:a16="http://schemas.microsoft.com/office/drawing/2014/main" id="{E550D6CE-470C-B734-9499-29174D846188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53" name="Freeform 17">
            <a:extLst>
              <a:ext uri="{FF2B5EF4-FFF2-40B4-BE49-F238E27FC236}">
                <a16:creationId xmlns:a16="http://schemas.microsoft.com/office/drawing/2014/main" id="{4AC25AD6-66FC-58C9-C9EC-FCD5DF8A329B}"/>
              </a:ext>
            </a:extLst>
          </p:cNvPr>
          <p:cNvSpPr/>
          <p:nvPr/>
        </p:nvSpPr>
        <p:spPr>
          <a:xfrm>
            <a:off x="6435546" y="8485674"/>
            <a:ext cx="796980" cy="796980"/>
          </a:xfrm>
          <a:custGeom>
            <a:avLst/>
            <a:gdLst/>
            <a:ahLst/>
            <a:cxnLst/>
            <a:rect l="l" t="t" r="r" b="b"/>
            <a:pathLst>
              <a:path w="796980" h="796980">
                <a:moveTo>
                  <a:pt x="0" y="0"/>
                </a:moveTo>
                <a:lnTo>
                  <a:pt x="796980" y="0"/>
                </a:lnTo>
                <a:lnTo>
                  <a:pt x="796980" y="796980"/>
                </a:lnTo>
                <a:lnTo>
                  <a:pt x="0" y="7969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4" name="TextBox 31">
            <a:extLst>
              <a:ext uri="{FF2B5EF4-FFF2-40B4-BE49-F238E27FC236}">
                <a16:creationId xmlns:a16="http://schemas.microsoft.com/office/drawing/2014/main" id="{4DA51C1A-ABDB-FEF1-E33E-C7DB23911B73}"/>
              </a:ext>
            </a:extLst>
          </p:cNvPr>
          <p:cNvSpPr txBox="1"/>
          <p:nvPr/>
        </p:nvSpPr>
        <p:spPr>
          <a:xfrm>
            <a:off x="7722778" y="8591803"/>
            <a:ext cx="8977423" cy="17068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GB" sz="2200" dirty="0">
                <a:solidFill>
                  <a:srgbClr val="3D1D6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Existing search engines often lack personalized recommendation features, making it challenging to efficiently find the most relevant and high-quality papers.</a:t>
            </a:r>
            <a:endParaRPr lang="en-AE" sz="2200" dirty="0">
              <a:solidFill>
                <a:srgbClr val="3D1D6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ts val="3400"/>
              </a:lnSpc>
            </a:pPr>
            <a:endParaRPr lang="en-US" sz="2200" dirty="0">
              <a:solidFill>
                <a:srgbClr val="3D1D6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" name="TextBox 33">
            <a:extLst>
              <a:ext uri="{FF2B5EF4-FFF2-40B4-BE49-F238E27FC236}">
                <a16:creationId xmlns:a16="http://schemas.microsoft.com/office/drawing/2014/main" id="{76723E96-873E-0F18-C270-68DE32A762B3}"/>
              </a:ext>
            </a:extLst>
          </p:cNvPr>
          <p:cNvSpPr txBox="1"/>
          <p:nvPr/>
        </p:nvSpPr>
        <p:spPr>
          <a:xfrm>
            <a:off x="7722779" y="8229853"/>
            <a:ext cx="1322100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dirty="0">
                <a:solidFill>
                  <a:srgbClr val="3D1D66"/>
                </a:solidFill>
                <a:latin typeface="Poppins Bold"/>
                <a:ea typeface="Poppins Bold"/>
                <a:cs typeface="Poppins Bold"/>
                <a:sym typeface="Poppins Bold"/>
              </a:rPr>
              <a:t>P 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/>
          <p:cNvSpPr/>
          <p:nvPr/>
        </p:nvSpPr>
        <p:spPr>
          <a:xfrm>
            <a:off x="7052847" y="2552700"/>
            <a:ext cx="5062953" cy="4114800"/>
          </a:xfrm>
          <a:custGeom>
            <a:avLst/>
            <a:gdLst/>
            <a:ahLst/>
            <a:cxnLst/>
            <a:rect l="l" t="t" r="r" b="b"/>
            <a:pathLst>
              <a:path w="5062953" h="4114800">
                <a:moveTo>
                  <a:pt x="0" y="0"/>
                </a:moveTo>
                <a:lnTo>
                  <a:pt x="5062953" y="0"/>
                </a:lnTo>
                <a:lnTo>
                  <a:pt x="506295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2" name="Group 2"/>
          <p:cNvGrpSpPr/>
          <p:nvPr/>
        </p:nvGrpSpPr>
        <p:grpSpPr>
          <a:xfrm>
            <a:off x="11734800" y="-782255"/>
            <a:ext cx="8229600" cy="12189847"/>
            <a:chOff x="0" y="0"/>
            <a:chExt cx="2167467" cy="32104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67467" cy="3210495"/>
            </a:xfrm>
            <a:custGeom>
              <a:avLst/>
              <a:gdLst/>
              <a:ahLst/>
              <a:cxnLst/>
              <a:rect l="l" t="t" r="r" b="b"/>
              <a:pathLst>
                <a:path w="2167467" h="3210495">
                  <a:moveTo>
                    <a:pt x="30104" y="0"/>
                  </a:moveTo>
                  <a:lnTo>
                    <a:pt x="2137363" y="0"/>
                  </a:lnTo>
                  <a:cubicBezTo>
                    <a:pt x="2153989" y="0"/>
                    <a:pt x="2167467" y="13478"/>
                    <a:pt x="2167467" y="30104"/>
                  </a:cubicBezTo>
                  <a:lnTo>
                    <a:pt x="2167467" y="3180391"/>
                  </a:lnTo>
                  <a:cubicBezTo>
                    <a:pt x="2167467" y="3188375"/>
                    <a:pt x="2164295" y="3196032"/>
                    <a:pt x="2158650" y="3201677"/>
                  </a:cubicBezTo>
                  <a:cubicBezTo>
                    <a:pt x="2153004" y="3207323"/>
                    <a:pt x="2145347" y="3210495"/>
                    <a:pt x="2137363" y="3210495"/>
                  </a:cubicBezTo>
                  <a:lnTo>
                    <a:pt x="30104" y="3210495"/>
                  </a:lnTo>
                  <a:cubicBezTo>
                    <a:pt x="22120" y="3210495"/>
                    <a:pt x="14463" y="3207323"/>
                    <a:pt x="8817" y="3201677"/>
                  </a:cubicBezTo>
                  <a:cubicBezTo>
                    <a:pt x="3172" y="3196032"/>
                    <a:pt x="0" y="3188375"/>
                    <a:pt x="0" y="3180391"/>
                  </a:cubicBezTo>
                  <a:lnTo>
                    <a:pt x="0" y="30104"/>
                  </a:lnTo>
                  <a:cubicBezTo>
                    <a:pt x="0" y="22120"/>
                    <a:pt x="3172" y="14463"/>
                    <a:pt x="8817" y="8817"/>
                  </a:cubicBezTo>
                  <a:cubicBezTo>
                    <a:pt x="14463" y="3172"/>
                    <a:pt x="22120" y="0"/>
                    <a:pt x="3010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167467" cy="3267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8207372" y="563967"/>
            <a:ext cx="5038145" cy="4808719"/>
            <a:chOff x="-366471" y="-11891"/>
            <a:chExt cx="15572971" cy="14863810"/>
          </a:xfrm>
        </p:grpSpPr>
        <p:sp>
          <p:nvSpPr>
            <p:cNvPr id="6" name="Freeform 6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7" name="Freeform 7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990600" y="334749"/>
            <a:ext cx="9399175" cy="1358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VISION &amp; MISSION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5048650" y="15224058"/>
            <a:ext cx="4606334" cy="398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00"/>
              </a:lnSpc>
            </a:pPr>
            <a:endParaRPr lang="en-US" sz="20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FAEAF1F0-BB0C-73E0-FEE3-D5C0F9117AFB}"/>
              </a:ext>
            </a:extLst>
          </p:cNvPr>
          <p:cNvSpPr/>
          <p:nvPr/>
        </p:nvSpPr>
        <p:spPr>
          <a:xfrm>
            <a:off x="885107" y="1891288"/>
            <a:ext cx="5257800" cy="3429000"/>
          </a:xfrm>
          <a:prstGeom prst="roundRect">
            <a:avLst/>
          </a:prstGeom>
          <a:solidFill>
            <a:srgbClr val="CA6CE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500" b="1" dirty="0">
                <a:latin typeface="Poppins" panose="00000500000000000000" pitchFamily="2" charset="0"/>
                <a:cs typeface="Poppins" panose="00000500000000000000" pitchFamily="2" charset="0"/>
              </a:rPr>
              <a:t>VISION:</a:t>
            </a:r>
            <a:br>
              <a:rPr lang="en-GB" sz="2500" b="1" dirty="0"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GB" sz="2500" dirty="0">
                <a:latin typeface="Poppins" panose="00000500000000000000" pitchFamily="2" charset="0"/>
                <a:cs typeface="Poppins" panose="00000500000000000000" pitchFamily="2" charset="0"/>
              </a:rPr>
              <a:t>Create a comprehensive platform to streamline and enhance the research process.</a:t>
            </a:r>
            <a:endParaRPr lang="en-IN" sz="25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F0CAB56-1281-0E40-467C-570BE941D621}"/>
              </a:ext>
            </a:extLst>
          </p:cNvPr>
          <p:cNvSpPr/>
          <p:nvPr/>
        </p:nvSpPr>
        <p:spPr>
          <a:xfrm>
            <a:off x="885106" y="5833572"/>
            <a:ext cx="10044550" cy="4114800"/>
          </a:xfrm>
          <a:prstGeom prst="roundRect">
            <a:avLst/>
          </a:prstGeom>
          <a:solidFill>
            <a:srgbClr val="CA6CE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500" b="1" dirty="0">
                <a:latin typeface="Poppins" panose="00000500000000000000" pitchFamily="2" charset="0"/>
                <a:cs typeface="Poppins" panose="00000500000000000000" pitchFamily="2" charset="0"/>
              </a:rPr>
              <a:t>MISSION: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latin typeface="Poppins" panose="00000500000000000000" pitchFamily="2" charset="0"/>
                <a:cs typeface="Poppins" panose="00000500000000000000" pitchFamily="2" charset="0"/>
              </a:rPr>
              <a:t>Personalized Paper Recommendations: Contextual search for relevant papers.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latin typeface="Poppins" panose="00000500000000000000" pitchFamily="2" charset="0"/>
                <a:cs typeface="Poppins" panose="00000500000000000000" pitchFamily="2" charset="0"/>
              </a:rPr>
              <a:t>Paper Review Service: Detailed summaries beyond abstract limitations.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latin typeface="Poppins" panose="00000500000000000000" pitchFamily="2" charset="0"/>
                <a:cs typeface="Poppins" panose="00000500000000000000" pitchFamily="2" charset="0"/>
              </a:rPr>
              <a:t>Paper Writing Service: Dedicated platform for drafting and formatting papers.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latin typeface="Poppins" panose="00000500000000000000" pitchFamily="2" charset="0"/>
                <a:cs typeface="Poppins" panose="00000500000000000000" pitchFamily="2" charset="0"/>
              </a:rPr>
              <a:t>Researcher Connectivity: Blog page for idea sharing and collaboration.</a:t>
            </a:r>
            <a:endParaRPr lang="en-IN" sz="25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B805CEB-6BC4-9242-6EA4-162AF774FE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142" y="705097"/>
            <a:ext cx="4514603" cy="4514603"/>
          </a:xfrm>
          <a:prstGeom prst="ellipse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B36CCF2-2CBD-8E07-804E-82472FC0958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4800" y="5549900"/>
            <a:ext cx="71628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67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53368" y="-1159822"/>
            <a:ext cx="8229600" cy="12542318"/>
            <a:chOff x="0" y="0"/>
            <a:chExt cx="2167467" cy="33033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67467" cy="3303327"/>
            </a:xfrm>
            <a:custGeom>
              <a:avLst/>
              <a:gdLst/>
              <a:ahLst/>
              <a:cxnLst/>
              <a:rect l="l" t="t" r="r" b="b"/>
              <a:pathLst>
                <a:path w="2167467" h="3303327">
                  <a:moveTo>
                    <a:pt x="30104" y="0"/>
                  </a:moveTo>
                  <a:lnTo>
                    <a:pt x="2137363" y="0"/>
                  </a:lnTo>
                  <a:cubicBezTo>
                    <a:pt x="2153989" y="0"/>
                    <a:pt x="2167467" y="13478"/>
                    <a:pt x="2167467" y="30104"/>
                  </a:cubicBezTo>
                  <a:lnTo>
                    <a:pt x="2167467" y="3273223"/>
                  </a:lnTo>
                  <a:cubicBezTo>
                    <a:pt x="2167467" y="3281207"/>
                    <a:pt x="2164295" y="3288864"/>
                    <a:pt x="2158650" y="3294509"/>
                  </a:cubicBezTo>
                  <a:cubicBezTo>
                    <a:pt x="2153004" y="3300155"/>
                    <a:pt x="2145347" y="3303327"/>
                    <a:pt x="2137363" y="3303327"/>
                  </a:cubicBezTo>
                  <a:lnTo>
                    <a:pt x="30104" y="3303327"/>
                  </a:lnTo>
                  <a:cubicBezTo>
                    <a:pt x="22120" y="3303327"/>
                    <a:pt x="14463" y="3300155"/>
                    <a:pt x="8817" y="3294509"/>
                  </a:cubicBezTo>
                  <a:cubicBezTo>
                    <a:pt x="3172" y="3288864"/>
                    <a:pt x="0" y="3281207"/>
                    <a:pt x="0" y="3273223"/>
                  </a:cubicBezTo>
                  <a:lnTo>
                    <a:pt x="0" y="30104"/>
                  </a:lnTo>
                  <a:cubicBezTo>
                    <a:pt x="0" y="22120"/>
                    <a:pt x="3172" y="14463"/>
                    <a:pt x="8817" y="8817"/>
                  </a:cubicBezTo>
                  <a:cubicBezTo>
                    <a:pt x="14463" y="3172"/>
                    <a:pt x="22120" y="0"/>
                    <a:pt x="3010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167467" cy="3360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89330" y="419100"/>
            <a:ext cx="7804804" cy="1346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dirty="0">
                <a:solidFill>
                  <a:srgbClr val="3D1D66"/>
                </a:solidFill>
                <a:latin typeface="Anton"/>
                <a:ea typeface="Anton"/>
                <a:cs typeface="Anton"/>
                <a:sym typeface="Anton"/>
              </a:rPr>
              <a:t>PROPOSED SOLUTION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89330" y="2171700"/>
            <a:ext cx="7326065" cy="416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500" b="1" dirty="0">
                <a:solidFill>
                  <a:srgbClr val="3D1D66"/>
                </a:solidFill>
                <a:latin typeface="Poppins"/>
                <a:ea typeface="Poppins"/>
                <a:cs typeface="Poppins"/>
                <a:sym typeface="Poppins"/>
              </a:rPr>
              <a:t>DATASET: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89329" y="2805472"/>
            <a:ext cx="7326065" cy="1724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IN" sz="2500" dirty="0">
                <a:solidFill>
                  <a:srgbClr val="3D1D6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This proposed solution addresses two primary objectives using the </a:t>
            </a:r>
            <a:r>
              <a:rPr lang="en-IN" sz="2500" b="1" dirty="0">
                <a:solidFill>
                  <a:srgbClr val="3D1D6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'</a:t>
            </a:r>
            <a:r>
              <a:rPr lang="en-IN" sz="2500" b="1" dirty="0" err="1">
                <a:solidFill>
                  <a:srgbClr val="3D1D6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arxiv</a:t>
            </a:r>
            <a:r>
              <a:rPr lang="en-IN" sz="2500" b="1" dirty="0">
                <a:solidFill>
                  <a:srgbClr val="3D1D6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paper abstract'</a:t>
            </a:r>
            <a:r>
              <a:rPr lang="en-IN" sz="2500" dirty="0">
                <a:solidFill>
                  <a:srgbClr val="3D1D6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dataset from Kaggle</a:t>
            </a:r>
            <a:r>
              <a:rPr lang="en-GB" sz="2500" dirty="0">
                <a:solidFill>
                  <a:srgbClr val="3D1D6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</a:t>
            </a:r>
            <a:endParaRPr lang="en-AE" sz="2500" dirty="0">
              <a:solidFill>
                <a:srgbClr val="3D1D66"/>
              </a:solidFill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algn="l">
              <a:lnSpc>
                <a:spcPts val="3400"/>
              </a:lnSpc>
            </a:pPr>
            <a:endParaRPr lang="en-US" sz="2500" dirty="0">
              <a:solidFill>
                <a:srgbClr val="3D1D6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204630" y="7787463"/>
            <a:ext cx="2466661" cy="42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Read More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-2802076" y="9002880"/>
            <a:ext cx="6473367" cy="5796440"/>
            <a:chOff x="0" y="0"/>
            <a:chExt cx="1704920" cy="152663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704920" cy="1526634"/>
            </a:xfrm>
            <a:custGeom>
              <a:avLst/>
              <a:gdLst/>
              <a:ahLst/>
              <a:cxnLst/>
              <a:rect l="l" t="t" r="r" b="b"/>
              <a:pathLst>
                <a:path w="1704920" h="1526634">
                  <a:moveTo>
                    <a:pt x="105245" y="0"/>
                  </a:moveTo>
                  <a:lnTo>
                    <a:pt x="1599675" y="0"/>
                  </a:lnTo>
                  <a:cubicBezTo>
                    <a:pt x="1627587" y="0"/>
                    <a:pt x="1654357" y="11088"/>
                    <a:pt x="1674094" y="30826"/>
                  </a:cubicBezTo>
                  <a:cubicBezTo>
                    <a:pt x="1693831" y="50563"/>
                    <a:pt x="1704920" y="77332"/>
                    <a:pt x="1704920" y="105245"/>
                  </a:cubicBezTo>
                  <a:lnTo>
                    <a:pt x="1704920" y="1421389"/>
                  </a:lnTo>
                  <a:cubicBezTo>
                    <a:pt x="1704920" y="1449302"/>
                    <a:pt x="1693831" y="1476072"/>
                    <a:pt x="1674094" y="1495809"/>
                  </a:cubicBezTo>
                  <a:cubicBezTo>
                    <a:pt x="1654357" y="1515546"/>
                    <a:pt x="1627587" y="1526634"/>
                    <a:pt x="1599675" y="1526634"/>
                  </a:cubicBezTo>
                  <a:lnTo>
                    <a:pt x="105245" y="1526634"/>
                  </a:lnTo>
                  <a:cubicBezTo>
                    <a:pt x="47120" y="1526634"/>
                    <a:pt x="0" y="1479515"/>
                    <a:pt x="0" y="1421389"/>
                  </a:cubicBezTo>
                  <a:lnTo>
                    <a:pt x="0" y="105245"/>
                  </a:lnTo>
                  <a:cubicBezTo>
                    <a:pt x="0" y="77332"/>
                    <a:pt x="11088" y="50563"/>
                    <a:pt x="30826" y="30826"/>
                  </a:cubicBezTo>
                  <a:cubicBezTo>
                    <a:pt x="50563" y="11088"/>
                    <a:pt x="77332" y="0"/>
                    <a:pt x="10524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1704920" cy="1583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4C9FF4A3-A18D-FE27-FDF9-A3ED9423A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3175" y="278532"/>
            <a:ext cx="8908113" cy="6312768"/>
          </a:xfrm>
          <a:prstGeom prst="rect">
            <a:avLst/>
          </a:prstGeom>
          <a:ln w="76200">
            <a:solidFill>
              <a:srgbClr val="3D1D66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462F053-EF67-E10C-9892-F2E88D47EE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4533900"/>
            <a:ext cx="10668000" cy="5566236"/>
          </a:xfrm>
          <a:prstGeom prst="rect">
            <a:avLst/>
          </a:prstGeom>
          <a:ln w="76200">
            <a:solidFill>
              <a:srgbClr val="14163C"/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8">
            <a:extLst>
              <a:ext uri="{FF2B5EF4-FFF2-40B4-BE49-F238E27FC236}">
                <a16:creationId xmlns:a16="http://schemas.microsoft.com/office/drawing/2014/main" id="{05915ABA-85BD-9681-BD50-310B42D0B416}"/>
              </a:ext>
            </a:extLst>
          </p:cNvPr>
          <p:cNvSpPr/>
          <p:nvPr/>
        </p:nvSpPr>
        <p:spPr>
          <a:xfrm>
            <a:off x="12801600" y="-1079357"/>
            <a:ext cx="5745426" cy="5089263"/>
          </a:xfrm>
          <a:custGeom>
            <a:avLst/>
            <a:gdLst/>
            <a:ahLst/>
            <a:cxnLst/>
            <a:rect l="l" t="t" r="r" b="b"/>
            <a:pathLst>
              <a:path w="5745426" h="5089263">
                <a:moveTo>
                  <a:pt x="0" y="0"/>
                </a:moveTo>
                <a:lnTo>
                  <a:pt x="5745426" y="0"/>
                </a:lnTo>
                <a:lnTo>
                  <a:pt x="5745426" y="5089264"/>
                </a:lnTo>
                <a:lnTo>
                  <a:pt x="0" y="50892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9A64847-F02E-4B3A-9965-DBA5A96A18A2}"/>
              </a:ext>
            </a:extLst>
          </p:cNvPr>
          <p:cNvSpPr txBox="1"/>
          <p:nvPr/>
        </p:nvSpPr>
        <p:spPr>
          <a:xfrm>
            <a:off x="-2574915" y="464791"/>
            <a:ext cx="1370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>
              <a:defRPr/>
            </a:pPr>
            <a:r>
              <a:rPr lang="en-US" sz="8000" dirty="0">
                <a:solidFill>
                  <a:srgbClr val="FFFFFF"/>
                </a:solidFill>
                <a:latin typeface="Anton" pitchFamily="2" charset="0"/>
                <a:ea typeface="Noto Sans" panose="020B0502040504020204" pitchFamily="34"/>
                <a:cs typeface="Noto Sans" panose="020B0502040504020204" pitchFamily="34"/>
              </a:rPr>
              <a:t>PROJECT OVERVIEW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F635E75-234E-4BC4-8067-DC79F42BC616}"/>
              </a:ext>
            </a:extLst>
          </p:cNvPr>
          <p:cNvCxnSpPr>
            <a:cxnSpLocks/>
            <a:stCxn id="33" idx="3"/>
            <a:endCxn id="2" idx="7"/>
          </p:cNvCxnSpPr>
          <p:nvPr/>
        </p:nvCxnSpPr>
        <p:spPr>
          <a:xfrm flipH="1">
            <a:off x="9625103" y="4153907"/>
            <a:ext cx="1492903" cy="66088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A21ED23-4611-4EBF-A4AD-6F04FD48C8AA}"/>
              </a:ext>
            </a:extLst>
          </p:cNvPr>
          <p:cNvCxnSpPr>
            <a:cxnSpLocks/>
          </p:cNvCxnSpPr>
          <p:nvPr/>
        </p:nvCxnSpPr>
        <p:spPr>
          <a:xfrm flipV="1">
            <a:off x="9967483" y="4716968"/>
            <a:ext cx="3559491" cy="80608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BA2D423-CC5B-4CC8-A30C-84E18F8CAF61}"/>
              </a:ext>
            </a:extLst>
          </p:cNvPr>
          <p:cNvCxnSpPr>
            <a:cxnSpLocks/>
          </p:cNvCxnSpPr>
          <p:nvPr/>
        </p:nvCxnSpPr>
        <p:spPr>
          <a:xfrm>
            <a:off x="9578493" y="6539003"/>
            <a:ext cx="2861162" cy="12636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68C817E-1250-4DAC-89A6-30B31030995E}"/>
              </a:ext>
            </a:extLst>
          </p:cNvPr>
          <p:cNvCxnSpPr>
            <a:cxnSpLocks/>
            <a:stCxn id="35" idx="5"/>
            <a:endCxn id="2" idx="1"/>
          </p:cNvCxnSpPr>
          <p:nvPr/>
        </p:nvCxnSpPr>
        <p:spPr>
          <a:xfrm>
            <a:off x="6873270" y="4181256"/>
            <a:ext cx="1027625" cy="63353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D0359D3-C729-444B-8DBF-C170E0430A8B}"/>
              </a:ext>
            </a:extLst>
          </p:cNvPr>
          <p:cNvCxnSpPr>
            <a:cxnSpLocks/>
          </p:cNvCxnSpPr>
          <p:nvPr/>
        </p:nvCxnSpPr>
        <p:spPr>
          <a:xfrm flipV="1">
            <a:off x="5108563" y="6074323"/>
            <a:ext cx="3051397" cy="14667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9E01C702-B294-4350-BFB4-FA42D7B00846}"/>
              </a:ext>
            </a:extLst>
          </p:cNvPr>
          <p:cNvCxnSpPr>
            <a:cxnSpLocks/>
            <a:stCxn id="66" idx="6"/>
            <a:endCxn id="2" idx="2"/>
          </p:cNvCxnSpPr>
          <p:nvPr/>
        </p:nvCxnSpPr>
        <p:spPr>
          <a:xfrm>
            <a:off x="4089838" y="5459770"/>
            <a:ext cx="3453962" cy="21712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5AEC7D49-8B54-4659-9676-98A3C9B1E316}"/>
              </a:ext>
            </a:extLst>
          </p:cNvPr>
          <p:cNvSpPr/>
          <p:nvPr/>
        </p:nvSpPr>
        <p:spPr>
          <a:xfrm>
            <a:off x="7543800" y="4457700"/>
            <a:ext cx="2438398" cy="243839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>
              <a:defRPr/>
            </a:pPr>
            <a:r>
              <a:rPr lang="en-US" sz="2700" dirty="0">
                <a:solidFill>
                  <a:srgbClr val="3D1D6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PROJECT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215BB86-4E6A-4101-AFAD-4A7C5BF03B86}"/>
              </a:ext>
            </a:extLst>
          </p:cNvPr>
          <p:cNvGrpSpPr/>
          <p:nvPr/>
        </p:nvGrpSpPr>
        <p:grpSpPr>
          <a:xfrm>
            <a:off x="3743691" y="2414691"/>
            <a:ext cx="3666530" cy="2069660"/>
            <a:chOff x="4284618" y="1851059"/>
            <a:chExt cx="944032" cy="944032"/>
          </a:xfrm>
          <a:solidFill>
            <a:schemeClr val="tx1">
              <a:lumMod val="25000"/>
              <a:lumOff val="75000"/>
            </a:schemeClr>
          </a:solidFill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6C241AF-2DD0-41E3-BBCB-0F491F4E28A9}"/>
                </a:ext>
              </a:extLst>
            </p:cNvPr>
            <p:cNvSpPr/>
            <p:nvPr/>
          </p:nvSpPr>
          <p:spPr>
            <a:xfrm>
              <a:off x="4284618" y="1851059"/>
              <a:ext cx="944032" cy="94403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1600">
                <a:defRPr/>
              </a:pPr>
              <a:endParaRPr lang="en-US" sz="2700" dirty="0">
                <a:solidFill>
                  <a:srgbClr val="3D1D66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9CDC4F3A-B717-45F2-9F75-9AFEBCE99F19}"/>
                </a:ext>
              </a:extLst>
            </p:cNvPr>
            <p:cNvSpPr txBox="1"/>
            <p:nvPr/>
          </p:nvSpPr>
          <p:spPr>
            <a:xfrm>
              <a:off x="4324502" y="2058475"/>
              <a:ext cx="839178" cy="515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371600">
                <a:defRPr/>
              </a:pPr>
              <a:r>
                <a:rPr lang="en-US" sz="2250" dirty="0">
                  <a:solidFill>
                    <a:srgbClr val="3D1D6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SECTION 1:</a:t>
              </a:r>
              <a:br>
                <a:rPr lang="en-US" sz="2250" dirty="0">
                  <a:solidFill>
                    <a:srgbClr val="3D1D6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2250" dirty="0">
                  <a:solidFill>
                    <a:srgbClr val="3D1D6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RECOMMENDATION SYSTEM</a:t>
              </a:r>
              <a:endParaRPr lang="en-GB" sz="2250" dirty="0">
                <a:solidFill>
                  <a:srgbClr val="3D1D66"/>
                </a:solidFill>
                <a:latin typeface="Poppins" panose="00000500000000000000" pitchFamily="2" charset="0"/>
                <a:ea typeface="Noto Sans" panose="020B0502040504020204" pitchFamily="34"/>
                <a:cs typeface="Poppins" panose="00000500000000000000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97A6E2C-FB06-4C7C-8227-07602C504294}"/>
              </a:ext>
            </a:extLst>
          </p:cNvPr>
          <p:cNvGrpSpPr/>
          <p:nvPr/>
        </p:nvGrpSpPr>
        <p:grpSpPr>
          <a:xfrm>
            <a:off x="10651542" y="2465775"/>
            <a:ext cx="3185218" cy="1977768"/>
            <a:chOff x="6685205" y="1640100"/>
            <a:chExt cx="1754941" cy="1318512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F230194-A3BE-4824-A04C-08182BC51C62}"/>
                </a:ext>
              </a:extLst>
            </p:cNvPr>
            <p:cNvSpPr/>
            <p:nvPr/>
          </p:nvSpPr>
          <p:spPr>
            <a:xfrm>
              <a:off x="6685205" y="1640100"/>
              <a:ext cx="1754941" cy="1318512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1600">
                <a:defRPr/>
              </a:pPr>
              <a:endParaRPr lang="en-US" sz="2700" dirty="0">
                <a:solidFill>
                  <a:srgbClr val="3D1D66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1B80A212-240C-4658-974D-CCAC9ACE367B}"/>
                </a:ext>
              </a:extLst>
            </p:cNvPr>
            <p:cNvSpPr txBox="1"/>
            <p:nvPr/>
          </p:nvSpPr>
          <p:spPr>
            <a:xfrm>
              <a:off x="6812278" y="1772194"/>
              <a:ext cx="1520374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371600">
                <a:defRPr/>
              </a:pPr>
              <a:r>
                <a:rPr lang="en-US" sz="2250" dirty="0">
                  <a:solidFill>
                    <a:srgbClr val="3D1D6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SECTION 2: SUBJECT AREA PREDICTION MODEL</a:t>
              </a:r>
              <a:endParaRPr lang="en-GB" sz="2250" dirty="0">
                <a:solidFill>
                  <a:srgbClr val="3D1D66"/>
                </a:solidFill>
                <a:latin typeface="Poppins" panose="00000500000000000000" pitchFamily="2" charset="0"/>
                <a:ea typeface="Noto Sans" panose="020B0502040504020204" pitchFamily="34"/>
                <a:cs typeface="Poppins" panose="00000500000000000000" pitchFamily="2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C2DD568-EE17-4CF2-91BE-2CDE4C3846FD}"/>
              </a:ext>
            </a:extLst>
          </p:cNvPr>
          <p:cNvGrpSpPr/>
          <p:nvPr/>
        </p:nvGrpSpPr>
        <p:grpSpPr>
          <a:xfrm>
            <a:off x="13541689" y="3663527"/>
            <a:ext cx="3192519" cy="1982303"/>
            <a:chOff x="9398000" y="2444877"/>
            <a:chExt cx="850414" cy="850414"/>
          </a:xfrm>
          <a:solidFill>
            <a:schemeClr val="tx1">
              <a:lumMod val="25000"/>
              <a:lumOff val="75000"/>
            </a:schemeClr>
          </a:solidFill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F0B1024-B3DA-47BA-BFAF-EA41EA436EF4}"/>
                </a:ext>
              </a:extLst>
            </p:cNvPr>
            <p:cNvSpPr/>
            <p:nvPr/>
          </p:nvSpPr>
          <p:spPr>
            <a:xfrm>
              <a:off x="9398000" y="2444877"/>
              <a:ext cx="850414" cy="850414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1600">
                <a:defRPr/>
              </a:pPr>
              <a:endParaRPr lang="en-US" sz="2700" dirty="0">
                <a:solidFill>
                  <a:srgbClr val="3D1D66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D9AF0799-6C9E-4EBB-BB1C-12D3D3BE38C4}"/>
                </a:ext>
              </a:extLst>
            </p:cNvPr>
            <p:cNvSpPr txBox="1"/>
            <p:nvPr/>
          </p:nvSpPr>
          <p:spPr>
            <a:xfrm>
              <a:off x="9518222" y="2663518"/>
              <a:ext cx="590924" cy="3366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371600">
                <a:defRPr/>
              </a:pPr>
              <a:r>
                <a:rPr lang="en-GB" sz="2250" dirty="0">
                  <a:solidFill>
                    <a:srgbClr val="3D1D66"/>
                  </a:solidFill>
                  <a:latin typeface="Poppins" panose="00000500000000000000" pitchFamily="2" charset="0"/>
                  <a:ea typeface="Noto Sans" panose="020B0502040504020204" pitchFamily="34"/>
                  <a:cs typeface="Poppins" panose="00000500000000000000" pitchFamily="2" charset="0"/>
                </a:rPr>
                <a:t>DATA PREPARATION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A0E11AE-D5CC-40F3-83FF-335F8FD587B8}"/>
              </a:ext>
            </a:extLst>
          </p:cNvPr>
          <p:cNvGrpSpPr/>
          <p:nvPr/>
        </p:nvGrpSpPr>
        <p:grpSpPr>
          <a:xfrm>
            <a:off x="12066261" y="7565553"/>
            <a:ext cx="2867970" cy="1618894"/>
            <a:chOff x="7777119" y="5032764"/>
            <a:chExt cx="1058332" cy="1058332"/>
          </a:xfrm>
          <a:solidFill>
            <a:schemeClr val="accent4">
              <a:lumMod val="50000"/>
            </a:schemeClr>
          </a:solidFill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BA0D13D-E015-440D-AEBA-B9EA4B958802}"/>
                </a:ext>
              </a:extLst>
            </p:cNvPr>
            <p:cNvSpPr/>
            <p:nvPr/>
          </p:nvSpPr>
          <p:spPr>
            <a:xfrm>
              <a:off x="7777119" y="5032764"/>
              <a:ext cx="1058332" cy="1058332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1600">
                <a:defRPr/>
              </a:pPr>
              <a:endParaRPr lang="en-US" sz="2700" dirty="0">
                <a:solidFill>
                  <a:srgbClr val="3D1D66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884C97A9-F452-41C4-A254-225A1E52F95D}"/>
                </a:ext>
              </a:extLst>
            </p:cNvPr>
            <p:cNvSpPr txBox="1"/>
            <p:nvPr/>
          </p:nvSpPr>
          <p:spPr>
            <a:xfrm>
              <a:off x="7834268" y="5300273"/>
              <a:ext cx="944033" cy="5130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371600">
                <a:defRPr/>
              </a:pPr>
              <a:r>
                <a:rPr lang="en-US" sz="2250" dirty="0">
                  <a:solidFill>
                    <a:srgbClr val="3D1D6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MODEL DEVELOPMENT</a:t>
              </a:r>
              <a:endParaRPr lang="en-GB" sz="2250" dirty="0">
                <a:solidFill>
                  <a:srgbClr val="3D1D66"/>
                </a:solidFill>
                <a:latin typeface="Poppins" panose="00000500000000000000" pitchFamily="2" charset="0"/>
                <a:ea typeface="Noto Sans" panose="020B0502040504020204" pitchFamily="34"/>
                <a:cs typeface="Poppins" panose="00000500000000000000" pitchFamily="2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BBA2DC4-6DFA-4BC2-931F-334C570469FD}"/>
              </a:ext>
            </a:extLst>
          </p:cNvPr>
          <p:cNvGrpSpPr/>
          <p:nvPr/>
        </p:nvGrpSpPr>
        <p:grpSpPr>
          <a:xfrm>
            <a:off x="3184873" y="6901981"/>
            <a:ext cx="2416011" cy="2196372"/>
            <a:chOff x="2313368" y="4182350"/>
            <a:chExt cx="850414" cy="85041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230B1EB8-1A7B-4C86-8BA1-19B1DFDF06DD}"/>
                </a:ext>
              </a:extLst>
            </p:cNvPr>
            <p:cNvSpPr/>
            <p:nvPr/>
          </p:nvSpPr>
          <p:spPr>
            <a:xfrm>
              <a:off x="2313368" y="4182350"/>
              <a:ext cx="850414" cy="8504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1600">
                <a:defRPr/>
              </a:pPr>
              <a:endParaRPr lang="en-US" sz="2700" dirty="0">
                <a:solidFill>
                  <a:srgbClr val="3D1D66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24C0E928-5691-4ED1-9CEF-EFF1691C9CC3}"/>
                </a:ext>
              </a:extLst>
            </p:cNvPr>
            <p:cNvSpPr txBox="1"/>
            <p:nvPr/>
          </p:nvSpPr>
          <p:spPr>
            <a:xfrm>
              <a:off x="2375258" y="4434304"/>
              <a:ext cx="701433" cy="30387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1371600">
                <a:defRPr/>
              </a:pPr>
              <a:r>
                <a:rPr lang="en-US" sz="2250" dirty="0">
                  <a:solidFill>
                    <a:srgbClr val="3D1D6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COSINE SIMILARITY</a:t>
              </a:r>
              <a:endParaRPr lang="en-GB" sz="2250" dirty="0">
                <a:solidFill>
                  <a:srgbClr val="3D1D66"/>
                </a:solidFill>
                <a:latin typeface="Poppins" panose="00000500000000000000" pitchFamily="2" charset="0"/>
                <a:ea typeface="Noto Sans" panose="020B0502040504020204" pitchFamily="34"/>
                <a:cs typeface="Poppins" panose="00000500000000000000" pitchFamily="2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97A7C45-AE79-4BB3-BA7B-2A9673F7E4B6}"/>
              </a:ext>
            </a:extLst>
          </p:cNvPr>
          <p:cNvGrpSpPr/>
          <p:nvPr/>
        </p:nvGrpSpPr>
        <p:grpSpPr>
          <a:xfrm>
            <a:off x="1331392" y="4240571"/>
            <a:ext cx="2758446" cy="2438398"/>
            <a:chOff x="1992143" y="2658121"/>
            <a:chExt cx="850414" cy="85041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2892AFD-C661-48CD-A4EA-F69A0F6476F9}"/>
                </a:ext>
              </a:extLst>
            </p:cNvPr>
            <p:cNvSpPr/>
            <p:nvPr/>
          </p:nvSpPr>
          <p:spPr>
            <a:xfrm>
              <a:off x="1992143" y="2658121"/>
              <a:ext cx="850414" cy="8504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1600">
                <a:defRPr/>
              </a:pPr>
              <a:endParaRPr lang="en-US" sz="2700" dirty="0">
                <a:solidFill>
                  <a:srgbClr val="3D1D66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AD30A5AD-D635-4C29-9E90-9ADC44994A8C}"/>
                </a:ext>
              </a:extLst>
            </p:cNvPr>
            <p:cNvSpPr txBox="1"/>
            <p:nvPr/>
          </p:nvSpPr>
          <p:spPr>
            <a:xfrm>
              <a:off x="2047875" y="2946469"/>
              <a:ext cx="734814" cy="27371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1371600">
                <a:defRPr/>
              </a:pPr>
              <a:r>
                <a:rPr lang="en-US" sz="2250" dirty="0">
                  <a:solidFill>
                    <a:srgbClr val="3D1D6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SENTENCE EMBEDDINGS</a:t>
              </a:r>
              <a:endParaRPr lang="en-GB" sz="2250" dirty="0">
                <a:solidFill>
                  <a:srgbClr val="3D1D66"/>
                </a:solidFill>
                <a:latin typeface="Poppins" panose="00000500000000000000" pitchFamily="2" charset="0"/>
                <a:ea typeface="Noto Sans" panose="020B0502040504020204" pitchFamily="34"/>
                <a:cs typeface="Poppins" panose="00000500000000000000" pitchFamily="2" charset="0"/>
              </a:endParaRPr>
            </a:p>
          </p:txBody>
        </p:sp>
      </p:grp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CA5803D-8E8A-48A3-AD57-AE31B9CD2E8D}"/>
              </a:ext>
            </a:extLst>
          </p:cNvPr>
          <p:cNvCxnSpPr>
            <a:cxnSpLocks/>
          </p:cNvCxnSpPr>
          <p:nvPr/>
        </p:nvCxnSpPr>
        <p:spPr>
          <a:xfrm>
            <a:off x="9934416" y="5884700"/>
            <a:ext cx="3325048" cy="65430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089B531-6E5D-4C8A-BB72-3F7A180CB622}"/>
              </a:ext>
            </a:extLst>
          </p:cNvPr>
          <p:cNvGrpSpPr/>
          <p:nvPr/>
        </p:nvGrpSpPr>
        <p:grpSpPr>
          <a:xfrm>
            <a:off x="13259465" y="5819866"/>
            <a:ext cx="2867970" cy="1747197"/>
            <a:chOff x="9349315" y="3575745"/>
            <a:chExt cx="1134532" cy="1134532"/>
          </a:xfrm>
          <a:solidFill>
            <a:srgbClr val="92D050"/>
          </a:solidFill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29D4675-EB5C-4640-9210-6CC7F8647DCF}"/>
                </a:ext>
              </a:extLst>
            </p:cNvPr>
            <p:cNvSpPr/>
            <p:nvPr/>
          </p:nvSpPr>
          <p:spPr>
            <a:xfrm>
              <a:off x="9349315" y="3575745"/>
              <a:ext cx="1134532" cy="1134532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1600">
                <a:defRPr/>
              </a:pPr>
              <a:endParaRPr lang="en-US" sz="2700" dirty="0">
                <a:solidFill>
                  <a:srgbClr val="3D1D66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3AED675-9B30-4806-A71A-51529C59F2F8}"/>
                </a:ext>
              </a:extLst>
            </p:cNvPr>
            <p:cNvSpPr txBox="1"/>
            <p:nvPr/>
          </p:nvSpPr>
          <p:spPr>
            <a:xfrm>
              <a:off x="9444565" y="3787782"/>
              <a:ext cx="944032" cy="509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371600">
                <a:defRPr/>
              </a:pPr>
              <a:r>
                <a:rPr lang="en-US" sz="2250" dirty="0">
                  <a:solidFill>
                    <a:srgbClr val="3D1D6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TEXT VECTORIZATION</a:t>
              </a:r>
              <a:endParaRPr lang="en-GB" sz="2250" dirty="0">
                <a:solidFill>
                  <a:srgbClr val="3D1D66"/>
                </a:solidFill>
                <a:latin typeface="Poppins" panose="00000500000000000000" pitchFamily="2" charset="0"/>
                <a:ea typeface="Noto Sans" panose="020B0502040504020204" pitchFamily="34"/>
                <a:cs typeface="Poppins" panose="00000500000000000000" pitchFamily="2" charset="0"/>
              </a:endParaRPr>
            </a:p>
          </p:txBody>
        </p:sp>
      </p:grpSp>
      <p:grpSp>
        <p:nvGrpSpPr>
          <p:cNvPr id="17" name="Group 12">
            <a:extLst>
              <a:ext uri="{FF2B5EF4-FFF2-40B4-BE49-F238E27FC236}">
                <a16:creationId xmlns:a16="http://schemas.microsoft.com/office/drawing/2014/main" id="{8925482A-259C-6E42-D581-CB1F1B7D7556}"/>
              </a:ext>
            </a:extLst>
          </p:cNvPr>
          <p:cNvGrpSpPr/>
          <p:nvPr/>
        </p:nvGrpSpPr>
        <p:grpSpPr>
          <a:xfrm>
            <a:off x="-1574578" y="8484276"/>
            <a:ext cx="4494519" cy="5796440"/>
            <a:chOff x="0" y="0"/>
            <a:chExt cx="1183742" cy="1526634"/>
          </a:xfrm>
        </p:grpSpPr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08514AD8-3AC1-42E4-B43B-A915B7FDA1E5}"/>
                </a:ext>
              </a:extLst>
            </p:cNvPr>
            <p:cNvSpPr/>
            <p:nvPr/>
          </p:nvSpPr>
          <p:spPr>
            <a:xfrm>
              <a:off x="0" y="0"/>
              <a:ext cx="1183742" cy="1526634"/>
            </a:xfrm>
            <a:custGeom>
              <a:avLst/>
              <a:gdLst/>
              <a:ahLst/>
              <a:cxnLst/>
              <a:rect l="l" t="t" r="r" b="b"/>
              <a:pathLst>
                <a:path w="1183742" h="1526634">
                  <a:moveTo>
                    <a:pt x="151582" y="0"/>
                  </a:moveTo>
                  <a:lnTo>
                    <a:pt x="1032159" y="0"/>
                  </a:lnTo>
                  <a:cubicBezTo>
                    <a:pt x="1115876" y="0"/>
                    <a:pt x="1183742" y="67866"/>
                    <a:pt x="1183742" y="151582"/>
                  </a:cubicBezTo>
                  <a:lnTo>
                    <a:pt x="1183742" y="1375052"/>
                  </a:lnTo>
                  <a:cubicBezTo>
                    <a:pt x="1183742" y="1415254"/>
                    <a:pt x="1167771" y="1453810"/>
                    <a:pt x="1139344" y="1482237"/>
                  </a:cubicBezTo>
                  <a:cubicBezTo>
                    <a:pt x="1110917" y="1510664"/>
                    <a:pt x="1072361" y="1526634"/>
                    <a:pt x="1032159" y="1526634"/>
                  </a:cubicBezTo>
                  <a:lnTo>
                    <a:pt x="151582" y="1526634"/>
                  </a:lnTo>
                  <a:cubicBezTo>
                    <a:pt x="67866" y="1526634"/>
                    <a:pt x="0" y="1458769"/>
                    <a:pt x="0" y="1375052"/>
                  </a:cubicBezTo>
                  <a:lnTo>
                    <a:pt x="0" y="151582"/>
                  </a:lnTo>
                  <a:cubicBezTo>
                    <a:pt x="0" y="111380"/>
                    <a:pt x="15970" y="72825"/>
                    <a:pt x="44397" y="44397"/>
                  </a:cubicBezTo>
                  <a:cubicBezTo>
                    <a:pt x="72825" y="15970"/>
                    <a:pt x="111380" y="0"/>
                    <a:pt x="15158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9" name="TextBox 14">
              <a:extLst>
                <a:ext uri="{FF2B5EF4-FFF2-40B4-BE49-F238E27FC236}">
                  <a16:creationId xmlns:a16="http://schemas.microsoft.com/office/drawing/2014/main" id="{44529494-8082-5407-ED9B-306271290674}"/>
                </a:ext>
              </a:extLst>
            </p:cNvPr>
            <p:cNvSpPr txBox="1"/>
            <p:nvPr/>
          </p:nvSpPr>
          <p:spPr>
            <a:xfrm>
              <a:off x="0" y="-57150"/>
              <a:ext cx="1183742" cy="1583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96726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9060512">
            <a:off x="11047050" y="-94969"/>
            <a:ext cx="7429062" cy="3322817"/>
          </a:xfrm>
          <a:custGeom>
            <a:avLst/>
            <a:gdLst/>
            <a:ahLst/>
            <a:cxnLst/>
            <a:rect l="l" t="t" r="r" b="b"/>
            <a:pathLst>
              <a:path w="7429062" h="3322817">
                <a:moveTo>
                  <a:pt x="0" y="0"/>
                </a:moveTo>
                <a:lnTo>
                  <a:pt x="7429062" y="0"/>
                </a:lnTo>
                <a:lnTo>
                  <a:pt x="7429062" y="3322817"/>
                </a:lnTo>
                <a:lnTo>
                  <a:pt x="0" y="33228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3" name="Group 3"/>
          <p:cNvGrpSpPr/>
          <p:nvPr/>
        </p:nvGrpSpPr>
        <p:grpSpPr>
          <a:xfrm>
            <a:off x="10896600" y="2628900"/>
            <a:ext cx="7868567" cy="8331059"/>
            <a:chOff x="0" y="0"/>
            <a:chExt cx="2072380" cy="21941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72380" cy="2194188"/>
            </a:xfrm>
            <a:custGeom>
              <a:avLst/>
              <a:gdLst/>
              <a:ahLst/>
              <a:cxnLst/>
              <a:rect l="l" t="t" r="r" b="b"/>
              <a:pathLst>
                <a:path w="2072380" h="2194188">
                  <a:moveTo>
                    <a:pt x="86584" y="0"/>
                  </a:moveTo>
                  <a:lnTo>
                    <a:pt x="1985796" y="0"/>
                  </a:lnTo>
                  <a:cubicBezTo>
                    <a:pt x="2008760" y="0"/>
                    <a:pt x="2030782" y="9122"/>
                    <a:pt x="2047020" y="25360"/>
                  </a:cubicBezTo>
                  <a:cubicBezTo>
                    <a:pt x="2063258" y="41597"/>
                    <a:pt x="2072380" y="63620"/>
                    <a:pt x="2072380" y="86584"/>
                  </a:cubicBezTo>
                  <a:lnTo>
                    <a:pt x="2072380" y="2107604"/>
                  </a:lnTo>
                  <a:cubicBezTo>
                    <a:pt x="2072380" y="2130568"/>
                    <a:pt x="2063258" y="2152591"/>
                    <a:pt x="2047020" y="2168828"/>
                  </a:cubicBezTo>
                  <a:cubicBezTo>
                    <a:pt x="2030782" y="2185066"/>
                    <a:pt x="2008760" y="2194188"/>
                    <a:pt x="1985796" y="2194188"/>
                  </a:cubicBezTo>
                  <a:lnTo>
                    <a:pt x="86584" y="2194188"/>
                  </a:lnTo>
                  <a:cubicBezTo>
                    <a:pt x="63620" y="2194188"/>
                    <a:pt x="41597" y="2185066"/>
                    <a:pt x="25360" y="2168828"/>
                  </a:cubicBezTo>
                  <a:cubicBezTo>
                    <a:pt x="9122" y="2152591"/>
                    <a:pt x="0" y="2130568"/>
                    <a:pt x="0" y="2107604"/>
                  </a:cubicBezTo>
                  <a:lnTo>
                    <a:pt x="0" y="86584"/>
                  </a:lnTo>
                  <a:cubicBezTo>
                    <a:pt x="0" y="63620"/>
                    <a:pt x="9122" y="41597"/>
                    <a:pt x="25360" y="25360"/>
                  </a:cubicBezTo>
                  <a:cubicBezTo>
                    <a:pt x="41597" y="9122"/>
                    <a:pt x="63620" y="0"/>
                    <a:pt x="8658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072380" cy="22513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2286000" y="495300"/>
            <a:ext cx="14803062" cy="12543128"/>
            <a:chOff x="0" y="0"/>
            <a:chExt cx="19050000" cy="16141700"/>
          </a:xfrm>
        </p:grpSpPr>
        <p:sp>
          <p:nvSpPr>
            <p:cNvPr id="7" name="Freeform 7"/>
            <p:cNvSpPr/>
            <p:nvPr/>
          </p:nvSpPr>
          <p:spPr>
            <a:xfrm>
              <a:off x="367919" y="327025"/>
              <a:ext cx="18314288" cy="10660888"/>
            </a:xfrm>
            <a:custGeom>
              <a:avLst/>
              <a:gdLst/>
              <a:ahLst/>
              <a:cxnLst/>
              <a:rect l="l" t="t" r="r" b="b"/>
              <a:pathLst>
                <a:path w="18314288" h="10660888">
                  <a:moveTo>
                    <a:pt x="18314162" y="10660888"/>
                  </a:moveTo>
                  <a:lnTo>
                    <a:pt x="0" y="10660888"/>
                  </a:lnTo>
                  <a:lnTo>
                    <a:pt x="0" y="0"/>
                  </a:lnTo>
                  <a:lnTo>
                    <a:pt x="18314288" y="0"/>
                  </a:lnTo>
                  <a:lnTo>
                    <a:pt x="18314288" y="10660888"/>
                  </a:lnTo>
                  <a:close/>
                </a:path>
              </a:pathLst>
            </a:custGeom>
            <a:blipFill>
              <a:blip r:embed="rId6"/>
              <a:stretch>
                <a:fillRect t="-7227" b="-7227"/>
              </a:stretch>
            </a:blip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19050000" cy="16141700"/>
            </a:xfrm>
            <a:custGeom>
              <a:avLst/>
              <a:gdLst/>
              <a:ahLst/>
              <a:cxnLst/>
              <a:rect l="l" t="t" r="r" b="b"/>
              <a:pathLst>
                <a:path w="19050000" h="16141700">
                  <a:moveTo>
                    <a:pt x="19050000" y="16141700"/>
                  </a:moveTo>
                  <a:lnTo>
                    <a:pt x="0" y="16141700"/>
                  </a:lnTo>
                  <a:lnTo>
                    <a:pt x="0" y="0"/>
                  </a:lnTo>
                  <a:lnTo>
                    <a:pt x="19050000" y="0"/>
                  </a:lnTo>
                  <a:lnTo>
                    <a:pt x="19050000" y="16141700"/>
                  </a:lnTo>
                  <a:close/>
                </a:path>
              </a:pathLst>
            </a:custGeom>
            <a:blipFill>
              <a:blip r:embed="rId7"/>
              <a:stretch>
                <a:fillRect t="-9" b="-9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26" name="TextBox 26"/>
          <p:cNvSpPr txBox="1"/>
          <p:nvPr/>
        </p:nvSpPr>
        <p:spPr>
          <a:xfrm rot="16200000">
            <a:off x="-2526445" y="4196077"/>
            <a:ext cx="6868991" cy="1358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dirty="0">
                <a:solidFill>
                  <a:srgbClr val="3D1D66"/>
                </a:solidFill>
                <a:latin typeface="Anton"/>
                <a:ea typeface="Anton"/>
                <a:cs typeface="Anton"/>
                <a:sym typeface="Anton"/>
              </a:rPr>
              <a:t>IMPLEMENTATION</a:t>
            </a:r>
          </a:p>
        </p:txBody>
      </p:sp>
      <p:pic>
        <p:nvPicPr>
          <p:cNvPr id="9" name="demoVideo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F3F8720-D846-5325-F0B4-EA5700834D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697392" y="842109"/>
            <a:ext cx="13980277" cy="809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9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6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-1778196" y="-5011814"/>
            <a:ext cx="8884094" cy="8674457"/>
            <a:chOff x="0" y="0"/>
            <a:chExt cx="2407306" cy="26399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07306" cy="2639968"/>
            </a:xfrm>
            <a:custGeom>
              <a:avLst/>
              <a:gdLst/>
              <a:ahLst/>
              <a:cxnLst/>
              <a:rect l="l" t="t" r="r" b="b"/>
              <a:pathLst>
                <a:path w="2407306" h="2639968">
                  <a:moveTo>
                    <a:pt x="74537" y="0"/>
                  </a:moveTo>
                  <a:lnTo>
                    <a:pt x="2332769" y="0"/>
                  </a:lnTo>
                  <a:cubicBezTo>
                    <a:pt x="2373935" y="0"/>
                    <a:pt x="2407306" y="33371"/>
                    <a:pt x="2407306" y="74537"/>
                  </a:cubicBezTo>
                  <a:lnTo>
                    <a:pt x="2407306" y="2565431"/>
                  </a:lnTo>
                  <a:cubicBezTo>
                    <a:pt x="2407306" y="2606597"/>
                    <a:pt x="2373935" y="2639968"/>
                    <a:pt x="2332769" y="2639968"/>
                  </a:cubicBezTo>
                  <a:lnTo>
                    <a:pt x="74537" y="2639968"/>
                  </a:lnTo>
                  <a:cubicBezTo>
                    <a:pt x="33371" y="2639968"/>
                    <a:pt x="0" y="2606597"/>
                    <a:pt x="0" y="2565431"/>
                  </a:cubicBezTo>
                  <a:lnTo>
                    <a:pt x="0" y="74537"/>
                  </a:lnTo>
                  <a:cubicBezTo>
                    <a:pt x="0" y="33371"/>
                    <a:pt x="33371" y="0"/>
                    <a:pt x="7453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407306" cy="26971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803805" y="3911898"/>
            <a:ext cx="1294916" cy="129491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79361" y="0"/>
                  </a:moveTo>
                  <a:lnTo>
                    <a:pt x="633439" y="0"/>
                  </a:lnTo>
                  <a:cubicBezTo>
                    <a:pt x="732497" y="0"/>
                    <a:pt x="812800" y="80303"/>
                    <a:pt x="812800" y="179361"/>
                  </a:cubicBezTo>
                  <a:lnTo>
                    <a:pt x="812800" y="633439"/>
                  </a:lnTo>
                  <a:cubicBezTo>
                    <a:pt x="812800" y="732497"/>
                    <a:pt x="732497" y="812800"/>
                    <a:pt x="633439" y="812800"/>
                  </a:cubicBezTo>
                  <a:lnTo>
                    <a:pt x="179361" y="812800"/>
                  </a:lnTo>
                  <a:cubicBezTo>
                    <a:pt x="80303" y="812800"/>
                    <a:pt x="0" y="732497"/>
                    <a:pt x="0" y="633439"/>
                  </a:cubicBezTo>
                  <a:lnTo>
                    <a:pt x="0" y="179361"/>
                  </a:lnTo>
                  <a:cubicBezTo>
                    <a:pt x="0" y="80303"/>
                    <a:pt x="80303" y="0"/>
                    <a:pt x="1793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5791402" y="5997510"/>
            <a:ext cx="1294916" cy="1294916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79361" y="0"/>
                  </a:moveTo>
                  <a:lnTo>
                    <a:pt x="633439" y="0"/>
                  </a:lnTo>
                  <a:cubicBezTo>
                    <a:pt x="732497" y="0"/>
                    <a:pt x="812800" y="80303"/>
                    <a:pt x="812800" y="179361"/>
                  </a:cubicBezTo>
                  <a:lnTo>
                    <a:pt x="812800" y="633439"/>
                  </a:lnTo>
                  <a:cubicBezTo>
                    <a:pt x="812800" y="732497"/>
                    <a:pt x="732497" y="812800"/>
                    <a:pt x="633439" y="812800"/>
                  </a:cubicBezTo>
                  <a:lnTo>
                    <a:pt x="179361" y="812800"/>
                  </a:lnTo>
                  <a:cubicBezTo>
                    <a:pt x="80303" y="812800"/>
                    <a:pt x="0" y="732497"/>
                    <a:pt x="0" y="633439"/>
                  </a:cubicBezTo>
                  <a:lnTo>
                    <a:pt x="0" y="179361"/>
                  </a:lnTo>
                  <a:cubicBezTo>
                    <a:pt x="0" y="80303"/>
                    <a:pt x="80303" y="0"/>
                    <a:pt x="1793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6075458" y="6268769"/>
            <a:ext cx="752398" cy="752398"/>
          </a:xfrm>
          <a:custGeom>
            <a:avLst/>
            <a:gdLst/>
            <a:ahLst/>
            <a:cxnLst/>
            <a:rect l="l" t="t" r="r" b="b"/>
            <a:pathLst>
              <a:path w="752398" h="752398">
                <a:moveTo>
                  <a:pt x="0" y="0"/>
                </a:moveTo>
                <a:lnTo>
                  <a:pt x="752398" y="0"/>
                </a:lnTo>
                <a:lnTo>
                  <a:pt x="752398" y="752398"/>
                </a:lnTo>
                <a:lnTo>
                  <a:pt x="0" y="7523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7" name="Freeform 17"/>
          <p:cNvSpPr/>
          <p:nvPr/>
        </p:nvSpPr>
        <p:spPr>
          <a:xfrm>
            <a:off x="6040370" y="4163893"/>
            <a:ext cx="796980" cy="796980"/>
          </a:xfrm>
          <a:custGeom>
            <a:avLst/>
            <a:gdLst/>
            <a:ahLst/>
            <a:cxnLst/>
            <a:rect l="l" t="t" r="r" b="b"/>
            <a:pathLst>
              <a:path w="796980" h="796980">
                <a:moveTo>
                  <a:pt x="0" y="0"/>
                </a:moveTo>
                <a:lnTo>
                  <a:pt x="796980" y="0"/>
                </a:lnTo>
                <a:lnTo>
                  <a:pt x="796980" y="796980"/>
                </a:lnTo>
                <a:lnTo>
                  <a:pt x="0" y="7969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18" name="Group 18"/>
          <p:cNvGrpSpPr/>
          <p:nvPr/>
        </p:nvGrpSpPr>
        <p:grpSpPr>
          <a:xfrm>
            <a:off x="17170393" y="3252781"/>
            <a:ext cx="6473367" cy="5796440"/>
            <a:chOff x="0" y="0"/>
            <a:chExt cx="1704920" cy="152663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704920" cy="1526634"/>
            </a:xfrm>
            <a:custGeom>
              <a:avLst/>
              <a:gdLst/>
              <a:ahLst/>
              <a:cxnLst/>
              <a:rect l="l" t="t" r="r" b="b"/>
              <a:pathLst>
                <a:path w="1704920" h="1526634">
                  <a:moveTo>
                    <a:pt x="105245" y="0"/>
                  </a:moveTo>
                  <a:lnTo>
                    <a:pt x="1599675" y="0"/>
                  </a:lnTo>
                  <a:cubicBezTo>
                    <a:pt x="1627587" y="0"/>
                    <a:pt x="1654357" y="11088"/>
                    <a:pt x="1674094" y="30826"/>
                  </a:cubicBezTo>
                  <a:cubicBezTo>
                    <a:pt x="1693831" y="50563"/>
                    <a:pt x="1704920" y="77332"/>
                    <a:pt x="1704920" y="105245"/>
                  </a:cubicBezTo>
                  <a:lnTo>
                    <a:pt x="1704920" y="1421389"/>
                  </a:lnTo>
                  <a:cubicBezTo>
                    <a:pt x="1704920" y="1449302"/>
                    <a:pt x="1693831" y="1476072"/>
                    <a:pt x="1674094" y="1495809"/>
                  </a:cubicBezTo>
                  <a:cubicBezTo>
                    <a:pt x="1654357" y="1515546"/>
                    <a:pt x="1627587" y="1526634"/>
                    <a:pt x="1599675" y="1526634"/>
                  </a:cubicBezTo>
                  <a:lnTo>
                    <a:pt x="105245" y="1526634"/>
                  </a:lnTo>
                  <a:cubicBezTo>
                    <a:pt x="47120" y="1526634"/>
                    <a:pt x="0" y="1479515"/>
                    <a:pt x="0" y="1421389"/>
                  </a:cubicBezTo>
                  <a:lnTo>
                    <a:pt x="0" y="105245"/>
                  </a:lnTo>
                  <a:cubicBezTo>
                    <a:pt x="0" y="77332"/>
                    <a:pt x="11088" y="50563"/>
                    <a:pt x="30826" y="30826"/>
                  </a:cubicBezTo>
                  <a:cubicBezTo>
                    <a:pt x="50563" y="11088"/>
                    <a:pt x="77332" y="0"/>
                    <a:pt x="10524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1704920" cy="1583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323164" y="8405632"/>
            <a:ext cx="7429062" cy="3322817"/>
          </a:xfrm>
          <a:custGeom>
            <a:avLst/>
            <a:gdLst/>
            <a:ahLst/>
            <a:cxnLst/>
            <a:rect l="l" t="t" r="r" b="b"/>
            <a:pathLst>
              <a:path w="7429062" h="3322817">
                <a:moveTo>
                  <a:pt x="0" y="0"/>
                </a:moveTo>
                <a:lnTo>
                  <a:pt x="7429062" y="0"/>
                </a:lnTo>
                <a:lnTo>
                  <a:pt x="7429062" y="3322817"/>
                </a:lnTo>
                <a:lnTo>
                  <a:pt x="0" y="332281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27" name="TextBox 27"/>
          <p:cNvSpPr txBox="1"/>
          <p:nvPr/>
        </p:nvSpPr>
        <p:spPr>
          <a:xfrm>
            <a:off x="8105193" y="690955"/>
            <a:ext cx="10152327" cy="1346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dirty="0">
                <a:solidFill>
                  <a:srgbClr val="3D1D66"/>
                </a:solidFill>
                <a:latin typeface="Anton"/>
                <a:ea typeface="Anton"/>
                <a:cs typeface="Anton"/>
                <a:sym typeface="Anton"/>
              </a:rPr>
              <a:t>BUSINESS MODEL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315200" y="4257610"/>
            <a:ext cx="8977424" cy="8420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US" sz="2200" dirty="0">
                <a:solidFill>
                  <a:srgbClr val="3D1D66"/>
                </a:solidFill>
                <a:latin typeface="Poppins"/>
                <a:ea typeface="Poppins"/>
                <a:cs typeface="Poppins"/>
                <a:sym typeface="Poppins"/>
              </a:rPr>
              <a:t>Offer basic features such as search, recommendations, and subject area prediction for free for a limited usage period.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315200" y="6302310"/>
            <a:ext cx="8977424" cy="1278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US" sz="2200" dirty="0">
                <a:solidFill>
                  <a:srgbClr val="3D1D66"/>
                </a:solidFill>
                <a:latin typeface="Poppins"/>
                <a:ea typeface="Poppins"/>
                <a:cs typeface="Poppins"/>
                <a:sym typeface="Poppins"/>
              </a:rPr>
              <a:t>Provide premium features like advanced search filters, citation management, collaboration tools, and priority customer support for a subscription fee.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315200" y="3848035"/>
            <a:ext cx="2743200" cy="3410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dirty="0">
                <a:solidFill>
                  <a:srgbClr val="3D1D66"/>
                </a:solidFill>
                <a:latin typeface="Poppins Bold"/>
                <a:ea typeface="Poppins Bold"/>
                <a:cs typeface="Poppins Bold"/>
                <a:sym typeface="Poppins Bold"/>
              </a:rPr>
              <a:t> Freemium Model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315200" y="5940360"/>
            <a:ext cx="2895600" cy="3410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dirty="0">
                <a:solidFill>
                  <a:srgbClr val="3D1D66"/>
                </a:solidFill>
                <a:latin typeface="Poppins Bold"/>
                <a:ea typeface="Poppins Bold"/>
                <a:cs typeface="Poppins Bold"/>
                <a:sym typeface="Poppins Bold"/>
              </a:rPr>
              <a:t> Subscription Plans</a:t>
            </a:r>
          </a:p>
        </p:txBody>
      </p:sp>
      <p:grpSp>
        <p:nvGrpSpPr>
          <p:cNvPr id="50" name="Group 10">
            <a:extLst>
              <a:ext uri="{FF2B5EF4-FFF2-40B4-BE49-F238E27FC236}">
                <a16:creationId xmlns:a16="http://schemas.microsoft.com/office/drawing/2014/main" id="{5581308B-86DB-F2CB-B350-522AE17E081C}"/>
              </a:ext>
            </a:extLst>
          </p:cNvPr>
          <p:cNvGrpSpPr/>
          <p:nvPr/>
        </p:nvGrpSpPr>
        <p:grpSpPr>
          <a:xfrm>
            <a:off x="5803805" y="7951746"/>
            <a:ext cx="1294916" cy="1294916"/>
            <a:chOff x="0" y="0"/>
            <a:chExt cx="812800" cy="812800"/>
          </a:xfrm>
        </p:grpSpPr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0B2A18C8-81BD-FF99-D3BD-FE1A559C534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79361" y="0"/>
                  </a:moveTo>
                  <a:lnTo>
                    <a:pt x="633439" y="0"/>
                  </a:lnTo>
                  <a:cubicBezTo>
                    <a:pt x="732497" y="0"/>
                    <a:pt x="812800" y="80303"/>
                    <a:pt x="812800" y="179361"/>
                  </a:cubicBezTo>
                  <a:lnTo>
                    <a:pt x="812800" y="633439"/>
                  </a:lnTo>
                  <a:cubicBezTo>
                    <a:pt x="812800" y="732497"/>
                    <a:pt x="732497" y="812800"/>
                    <a:pt x="633439" y="812800"/>
                  </a:cubicBezTo>
                  <a:lnTo>
                    <a:pt x="179361" y="812800"/>
                  </a:lnTo>
                  <a:cubicBezTo>
                    <a:pt x="80303" y="812800"/>
                    <a:pt x="0" y="732497"/>
                    <a:pt x="0" y="633439"/>
                  </a:cubicBezTo>
                  <a:lnTo>
                    <a:pt x="0" y="179361"/>
                  </a:lnTo>
                  <a:cubicBezTo>
                    <a:pt x="0" y="80303"/>
                    <a:pt x="80303" y="0"/>
                    <a:pt x="1793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AE"/>
            </a:p>
          </p:txBody>
        </p:sp>
        <p:sp>
          <p:nvSpPr>
            <p:cNvPr id="52" name="TextBox 12">
              <a:extLst>
                <a:ext uri="{FF2B5EF4-FFF2-40B4-BE49-F238E27FC236}">
                  <a16:creationId xmlns:a16="http://schemas.microsoft.com/office/drawing/2014/main" id="{E550D6CE-470C-B734-9499-29174D846188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53" name="Freeform 17">
            <a:extLst>
              <a:ext uri="{FF2B5EF4-FFF2-40B4-BE49-F238E27FC236}">
                <a16:creationId xmlns:a16="http://schemas.microsoft.com/office/drawing/2014/main" id="{4AC25AD6-66FC-58C9-C9EC-FCD5DF8A329B}"/>
              </a:ext>
            </a:extLst>
          </p:cNvPr>
          <p:cNvSpPr/>
          <p:nvPr/>
        </p:nvSpPr>
        <p:spPr>
          <a:xfrm>
            <a:off x="6040370" y="8203741"/>
            <a:ext cx="796980" cy="796980"/>
          </a:xfrm>
          <a:custGeom>
            <a:avLst/>
            <a:gdLst/>
            <a:ahLst/>
            <a:cxnLst/>
            <a:rect l="l" t="t" r="r" b="b"/>
            <a:pathLst>
              <a:path w="796980" h="796980">
                <a:moveTo>
                  <a:pt x="0" y="0"/>
                </a:moveTo>
                <a:lnTo>
                  <a:pt x="796980" y="0"/>
                </a:lnTo>
                <a:lnTo>
                  <a:pt x="796980" y="796980"/>
                </a:lnTo>
                <a:lnTo>
                  <a:pt x="0" y="7969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54" name="TextBox 31">
            <a:extLst>
              <a:ext uri="{FF2B5EF4-FFF2-40B4-BE49-F238E27FC236}">
                <a16:creationId xmlns:a16="http://schemas.microsoft.com/office/drawing/2014/main" id="{4DA51C1A-ABDB-FEF1-E33E-C7DB23911B73}"/>
              </a:ext>
            </a:extLst>
          </p:cNvPr>
          <p:cNvSpPr txBox="1"/>
          <p:nvPr/>
        </p:nvSpPr>
        <p:spPr>
          <a:xfrm>
            <a:off x="7327602" y="8309870"/>
            <a:ext cx="8977423" cy="1278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US" sz="2200" dirty="0">
                <a:solidFill>
                  <a:srgbClr val="3D1D66"/>
                </a:solidFill>
                <a:latin typeface="Poppins"/>
                <a:ea typeface="Poppins"/>
                <a:cs typeface="Poppins"/>
                <a:sym typeface="Poppins"/>
              </a:rPr>
              <a:t>Collaborate with academic institutions, publishers, and research organizations to offer customized solutions and generate revenue through licensing and data sharing.</a:t>
            </a:r>
          </a:p>
        </p:txBody>
      </p:sp>
      <p:sp>
        <p:nvSpPr>
          <p:cNvPr id="55" name="TextBox 33">
            <a:extLst>
              <a:ext uri="{FF2B5EF4-FFF2-40B4-BE49-F238E27FC236}">
                <a16:creationId xmlns:a16="http://schemas.microsoft.com/office/drawing/2014/main" id="{76723E96-873E-0F18-C270-68DE32A762B3}"/>
              </a:ext>
            </a:extLst>
          </p:cNvPr>
          <p:cNvSpPr txBox="1"/>
          <p:nvPr/>
        </p:nvSpPr>
        <p:spPr>
          <a:xfrm>
            <a:off x="7327602" y="7947920"/>
            <a:ext cx="2349797" cy="3410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dirty="0">
                <a:solidFill>
                  <a:srgbClr val="3D1D66"/>
                </a:solidFill>
                <a:latin typeface="Poppins Bold"/>
                <a:ea typeface="Poppins Bold"/>
                <a:cs typeface="Poppins Bold"/>
                <a:sym typeface="Poppins Bold"/>
              </a:rPr>
              <a:t>Partnerships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8F6DF4-B755-2E5A-8849-A1B0BD223A1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" r="6402"/>
          <a:stretch/>
        </p:blipFill>
        <p:spPr>
          <a:xfrm>
            <a:off x="355607" y="4775849"/>
            <a:ext cx="5164741" cy="4033564"/>
          </a:xfrm>
          <a:prstGeom prst="rect">
            <a:avLst/>
          </a:prstGeom>
          <a:ln w="57150"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1696487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EEDE1E6-C04A-449A-8892-DD3152EE3780}"/>
              </a:ext>
            </a:extLst>
          </p:cNvPr>
          <p:cNvSpPr txBox="1"/>
          <p:nvPr/>
        </p:nvSpPr>
        <p:spPr>
          <a:xfrm>
            <a:off x="8327002" y="3989338"/>
            <a:ext cx="94312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7030A0"/>
                </a:solidFill>
                <a:latin typeface="Anton" pitchFamily="2" charset="0"/>
              </a:rPr>
              <a:t>FUTURE RECOMMENDATIONS</a:t>
            </a:r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268DA095-5AA6-45CB-914D-549D391484B4}"/>
              </a:ext>
            </a:extLst>
          </p:cNvPr>
          <p:cNvGrpSpPr/>
          <p:nvPr/>
        </p:nvGrpSpPr>
        <p:grpSpPr>
          <a:xfrm>
            <a:off x="-9234394" y="51955"/>
            <a:ext cx="16038526" cy="10287000"/>
            <a:chOff x="10249605" y="0"/>
            <a:chExt cx="10692350" cy="6858000"/>
          </a:xfrm>
          <a:solidFill>
            <a:srgbClr val="990099"/>
          </a:solidFill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6761E50-ACF4-4AEB-91B2-4D1260FF3876}"/>
                </a:ext>
              </a:extLst>
            </p:cNvPr>
            <p:cNvGrpSpPr/>
            <p:nvPr/>
          </p:nvGrpSpPr>
          <p:grpSpPr>
            <a:xfrm>
              <a:off x="10249605" y="0"/>
              <a:ext cx="10692350" cy="6858000"/>
              <a:chOff x="-4114801" y="0"/>
              <a:chExt cx="10692350" cy="6858000"/>
            </a:xfrm>
            <a:grpFill/>
            <a:effectLst>
              <a:outerShdw blurRad="254000" dist="88900" algn="l" rotWithShape="0">
                <a:schemeClr val="tx1">
                  <a:lumMod val="95000"/>
                  <a:lumOff val="5000"/>
                  <a:alpha val="51000"/>
                </a:schemeClr>
              </a:outerShdw>
            </a:effectLst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1A82F37-F384-44AF-8D4D-8E5AB51F36CD}"/>
                  </a:ext>
                </a:extLst>
              </p:cNvPr>
              <p:cNvSpPr/>
              <p:nvPr/>
            </p:nvSpPr>
            <p:spPr>
              <a:xfrm>
                <a:off x="-4114801" y="0"/>
                <a:ext cx="984885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100" dirty="0"/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84CE4060-9EA1-4A18-9D41-27A4057CDEAD}"/>
                  </a:ext>
                </a:extLst>
              </p:cNvPr>
              <p:cNvGrpSpPr/>
              <p:nvPr/>
            </p:nvGrpSpPr>
            <p:grpSpPr>
              <a:xfrm>
                <a:off x="5696486" y="4108187"/>
                <a:ext cx="881063" cy="881757"/>
                <a:chOff x="8363486" y="4763225"/>
                <a:chExt cx="881063" cy="881757"/>
              </a:xfrm>
              <a:grpFill/>
            </p:grpSpPr>
            <p:sp>
              <p:nvSpPr>
                <p:cNvPr id="2" name="Rectangle: Top Corners Rounded 1">
                  <a:extLst>
                    <a:ext uri="{FF2B5EF4-FFF2-40B4-BE49-F238E27FC236}">
                      <a16:creationId xmlns:a16="http://schemas.microsoft.com/office/drawing/2014/main" id="{C5D1EB51-A0E9-4F9E-8E46-8B3E890D1A18}"/>
                    </a:ext>
                  </a:extLst>
                </p:cNvPr>
                <p:cNvSpPr/>
                <p:nvPr/>
              </p:nvSpPr>
              <p:spPr>
                <a:xfrm rot="5400000">
                  <a:off x="8363139" y="4763572"/>
                  <a:ext cx="881757" cy="881063"/>
                </a:xfrm>
                <a:prstGeom prst="round2Same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E7756F21-0986-45B4-9493-6206B3F28A73}"/>
                    </a:ext>
                  </a:extLst>
                </p:cNvPr>
                <p:cNvSpPr txBox="1"/>
                <p:nvPr/>
              </p:nvSpPr>
              <p:spPr>
                <a:xfrm>
                  <a:off x="8432853" y="4799337"/>
                  <a:ext cx="674370" cy="830997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7500" b="1" dirty="0">
                      <a:solidFill>
                        <a:srgbClr val="002060"/>
                      </a:solidFill>
                      <a:latin typeface="Poppins" panose="00000500000000000000" pitchFamily="2" charset="0"/>
                      <a:cs typeface="Poppins" panose="00000500000000000000" pitchFamily="2" charset="0"/>
                    </a:rPr>
                    <a:t>A</a:t>
                  </a:r>
                </a:p>
              </p:txBody>
            </p:sp>
          </p:grp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95F4D23-23FA-409E-A146-57262624239E}"/>
                </a:ext>
              </a:extLst>
            </p:cNvPr>
            <p:cNvSpPr txBox="1"/>
            <p:nvPr/>
          </p:nvSpPr>
          <p:spPr>
            <a:xfrm>
              <a:off x="14253631" y="2081621"/>
              <a:ext cx="4685234" cy="293413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Perplexity Chat Bot Integration</a:t>
              </a:r>
            </a:p>
            <a:p>
              <a:endParaRPr lang="en-US" sz="4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r>
                <a:rPr lang="en-GB" sz="40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- Incorporate a paid Perplexity Chat Bot for enhanced research assistance.</a:t>
              </a:r>
              <a:endParaRPr lang="en-US" sz="4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7BD0F8CB-278A-496F-BBAC-6FC9B9EC1783}"/>
              </a:ext>
            </a:extLst>
          </p:cNvPr>
          <p:cNvGrpSpPr/>
          <p:nvPr/>
        </p:nvGrpSpPr>
        <p:grpSpPr>
          <a:xfrm>
            <a:off x="-10008982" y="-61080"/>
            <a:ext cx="16026074" cy="10287000"/>
            <a:chOff x="-120925" y="0"/>
            <a:chExt cx="10684049" cy="6858000"/>
          </a:xfrm>
          <a:solidFill>
            <a:srgbClr val="D60093"/>
          </a:solidFill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9F87DD0-B660-4FD3-9876-F10CFF006B32}"/>
                </a:ext>
              </a:extLst>
            </p:cNvPr>
            <p:cNvGrpSpPr/>
            <p:nvPr/>
          </p:nvGrpSpPr>
          <p:grpSpPr>
            <a:xfrm>
              <a:off x="-120925" y="0"/>
              <a:ext cx="10684049" cy="6858000"/>
              <a:chOff x="-5293696" y="0"/>
              <a:chExt cx="10684049" cy="6858000"/>
            </a:xfrm>
            <a:grpFill/>
            <a:effectLst>
              <a:outerShdw blurRad="254000" dist="88900" algn="l" rotWithShape="0">
                <a:prstClr val="black">
                  <a:alpha val="51000"/>
                </a:prstClr>
              </a:outerShdw>
            </a:effectLst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275D813-8D64-4748-8D21-48563217B55D}"/>
                  </a:ext>
                </a:extLst>
              </p:cNvPr>
              <p:cNvSpPr/>
              <p:nvPr/>
            </p:nvSpPr>
            <p:spPr>
              <a:xfrm>
                <a:off x="-5293696" y="0"/>
                <a:ext cx="984885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100" dirty="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BC0D95A8-67B5-4055-9C4F-3DBEE1C07201}"/>
                  </a:ext>
                </a:extLst>
              </p:cNvPr>
              <p:cNvGrpSpPr/>
              <p:nvPr/>
            </p:nvGrpSpPr>
            <p:grpSpPr>
              <a:xfrm>
                <a:off x="4509290" y="3117273"/>
                <a:ext cx="881063" cy="881757"/>
                <a:chOff x="8281190" y="4213189"/>
                <a:chExt cx="881063" cy="881757"/>
              </a:xfrm>
              <a:grpFill/>
            </p:grpSpPr>
            <p:sp>
              <p:nvSpPr>
                <p:cNvPr id="13" name="Rectangle: Top Corners Rounded 12">
                  <a:extLst>
                    <a:ext uri="{FF2B5EF4-FFF2-40B4-BE49-F238E27FC236}">
                      <a16:creationId xmlns:a16="http://schemas.microsoft.com/office/drawing/2014/main" id="{4398BEEC-1423-4336-B5D8-03839CBA6908}"/>
                    </a:ext>
                  </a:extLst>
                </p:cNvPr>
                <p:cNvSpPr/>
                <p:nvPr/>
              </p:nvSpPr>
              <p:spPr>
                <a:xfrm rot="5400000">
                  <a:off x="8280843" y="4213536"/>
                  <a:ext cx="881757" cy="881063"/>
                </a:xfrm>
                <a:prstGeom prst="round2Same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0456715B-D0FD-4499-8AFC-ED7C0F550A86}"/>
                    </a:ext>
                  </a:extLst>
                </p:cNvPr>
                <p:cNvSpPr txBox="1"/>
                <p:nvPr/>
              </p:nvSpPr>
              <p:spPr>
                <a:xfrm>
                  <a:off x="8393522" y="4229024"/>
                  <a:ext cx="547208" cy="830996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7500" b="1" dirty="0">
                      <a:solidFill>
                        <a:srgbClr val="002060"/>
                      </a:solidFill>
                      <a:latin typeface="Poppins" panose="00000500000000000000" pitchFamily="2" charset="0"/>
                      <a:cs typeface="Poppins" panose="00000500000000000000" pitchFamily="2" charset="0"/>
                    </a:rPr>
                    <a:t>B</a:t>
                  </a:r>
                </a:p>
              </p:txBody>
            </p:sp>
          </p:grp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289CBEF-8F9F-465C-A267-20782384B6A8}"/>
                </a:ext>
              </a:extLst>
            </p:cNvPr>
            <p:cNvSpPr txBox="1"/>
            <p:nvPr/>
          </p:nvSpPr>
          <p:spPr>
            <a:xfrm>
              <a:off x="3898828" y="2081621"/>
              <a:ext cx="5177041" cy="293413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40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Graph and Shape Interface</a:t>
              </a:r>
            </a:p>
            <a:p>
              <a:endParaRPr lang="en-GB" sz="4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r>
                <a:rPr lang="en-GB" sz="40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- Develop a user-friendly interface for creating graphs and shapes, simplifying tasks for researchers compared to Excel</a:t>
              </a:r>
              <a:endParaRPr lang="en-US" sz="4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6E63A556-ED80-4CB3-B3C4-7604C96C4387}"/>
              </a:ext>
            </a:extLst>
          </p:cNvPr>
          <p:cNvGrpSpPr/>
          <p:nvPr/>
        </p:nvGrpSpPr>
        <p:grpSpPr>
          <a:xfrm>
            <a:off x="-10719198" y="-51955"/>
            <a:ext cx="16094870" cy="10287000"/>
            <a:chOff x="-1201987" y="0"/>
            <a:chExt cx="10729913" cy="6858000"/>
          </a:xfrm>
          <a:solidFill>
            <a:srgbClr val="CC3399"/>
          </a:solidFill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6AB1F5F-FC4D-4A86-A9E5-BBEB8A5FDA63}"/>
                </a:ext>
              </a:extLst>
            </p:cNvPr>
            <p:cNvGrpSpPr/>
            <p:nvPr/>
          </p:nvGrpSpPr>
          <p:grpSpPr>
            <a:xfrm>
              <a:off x="-1201987" y="0"/>
              <a:ext cx="10729913" cy="6858000"/>
              <a:chOff x="-6324600" y="0"/>
              <a:chExt cx="10729913" cy="6858000"/>
            </a:xfrm>
            <a:grpFill/>
            <a:effectLst>
              <a:outerShdw blurRad="254000" dist="88900" algn="l" rotWithShape="0">
                <a:prstClr val="black">
                  <a:alpha val="51000"/>
                </a:prstClr>
              </a:outerShdw>
            </a:effectLst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E61F369-01B8-42C0-AB81-1CDAED90BB31}"/>
                  </a:ext>
                </a:extLst>
              </p:cNvPr>
              <p:cNvSpPr/>
              <p:nvPr/>
            </p:nvSpPr>
            <p:spPr>
              <a:xfrm>
                <a:off x="-6324600" y="0"/>
                <a:ext cx="9848851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100" dirty="0"/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2B5E647-0CEC-423F-B558-37B9E35FDE29}"/>
                  </a:ext>
                </a:extLst>
              </p:cNvPr>
              <p:cNvGrpSpPr/>
              <p:nvPr/>
            </p:nvGrpSpPr>
            <p:grpSpPr>
              <a:xfrm>
                <a:off x="3524250" y="2070456"/>
                <a:ext cx="881063" cy="881757"/>
                <a:chOff x="8401050" y="3628037"/>
                <a:chExt cx="881063" cy="881757"/>
              </a:xfrm>
              <a:grpFill/>
            </p:grpSpPr>
            <p:sp>
              <p:nvSpPr>
                <p:cNvPr id="16" name="Rectangle: Top Corners Rounded 15">
                  <a:extLst>
                    <a:ext uri="{FF2B5EF4-FFF2-40B4-BE49-F238E27FC236}">
                      <a16:creationId xmlns:a16="http://schemas.microsoft.com/office/drawing/2014/main" id="{8FBCEB8D-B1DF-412C-A248-C5E7E6FECF6F}"/>
                    </a:ext>
                  </a:extLst>
                </p:cNvPr>
                <p:cNvSpPr/>
                <p:nvPr/>
              </p:nvSpPr>
              <p:spPr>
                <a:xfrm rot="5400000">
                  <a:off x="8400703" y="3628384"/>
                  <a:ext cx="881757" cy="881063"/>
                </a:xfrm>
                <a:prstGeom prst="round2Same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E547BC8A-CC83-433F-B204-2012A7E0FDD3}"/>
                    </a:ext>
                  </a:extLst>
                </p:cNvPr>
                <p:cNvSpPr txBox="1"/>
                <p:nvPr/>
              </p:nvSpPr>
              <p:spPr>
                <a:xfrm>
                  <a:off x="8565748" y="3649617"/>
                  <a:ext cx="480000" cy="830997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7500" b="1" dirty="0">
                      <a:solidFill>
                        <a:srgbClr val="002060"/>
                      </a:solidFill>
                      <a:latin typeface="Poppins" panose="00000500000000000000" pitchFamily="2" charset="0"/>
                      <a:cs typeface="Poppins" panose="00000500000000000000" pitchFamily="2" charset="0"/>
                    </a:rPr>
                    <a:t>C</a:t>
                  </a:r>
                </a:p>
              </p:txBody>
            </p:sp>
          </p:grpSp>
        </p:grp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B882F211-3381-4614-9C5B-5BC5D9A309C1}"/>
                </a:ext>
              </a:extLst>
            </p:cNvPr>
            <p:cNvSpPr txBox="1"/>
            <p:nvPr/>
          </p:nvSpPr>
          <p:spPr>
            <a:xfrm>
              <a:off x="3122275" y="1045232"/>
              <a:ext cx="5024776" cy="334450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40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Citations and Reference Mapping</a:t>
              </a:r>
            </a:p>
            <a:p>
              <a:endParaRPr lang="en-GB" sz="4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r>
                <a:rPr lang="en-GB" sz="40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- Implement features for automatic citations and reference mapping to streamline the research documentation process</a:t>
              </a:r>
              <a:endParaRPr lang="en-US" sz="4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1B514135-41E3-45CB-9ECA-8C5BAF057622}"/>
              </a:ext>
            </a:extLst>
          </p:cNvPr>
          <p:cNvGrpSpPr/>
          <p:nvPr/>
        </p:nvGrpSpPr>
        <p:grpSpPr>
          <a:xfrm>
            <a:off x="-11544303" y="-82896"/>
            <a:ext cx="16090680" cy="10820815"/>
            <a:chOff x="-8714115" y="0"/>
            <a:chExt cx="10727120" cy="6858000"/>
          </a:xfrm>
          <a:solidFill>
            <a:srgbClr val="FF33CC"/>
          </a:solidFill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1A911D1-2939-4C61-9809-8BFB85C5A363}"/>
                </a:ext>
              </a:extLst>
            </p:cNvPr>
            <p:cNvGrpSpPr/>
            <p:nvPr/>
          </p:nvGrpSpPr>
          <p:grpSpPr>
            <a:xfrm>
              <a:off x="-8714115" y="0"/>
              <a:ext cx="10727120" cy="6858000"/>
              <a:chOff x="-7426707" y="0"/>
              <a:chExt cx="10727120" cy="6858000"/>
            </a:xfrm>
            <a:grpFill/>
            <a:effectLst>
              <a:outerShdw blurRad="254000" dist="88900" algn="l" rotWithShape="0">
                <a:prstClr val="black">
                  <a:alpha val="51000"/>
                </a:prstClr>
              </a:outerShdw>
            </a:effectLst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0F7110D-033F-4AB8-9FBD-9DF1B764437D}"/>
                  </a:ext>
                </a:extLst>
              </p:cNvPr>
              <p:cNvSpPr/>
              <p:nvPr/>
            </p:nvSpPr>
            <p:spPr>
              <a:xfrm>
                <a:off x="-7426707" y="0"/>
                <a:ext cx="984885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100" dirty="0"/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3AD618C5-74EF-4A13-A920-A5BE5528C742}"/>
                  </a:ext>
                </a:extLst>
              </p:cNvPr>
              <p:cNvGrpSpPr/>
              <p:nvPr/>
            </p:nvGrpSpPr>
            <p:grpSpPr>
              <a:xfrm>
                <a:off x="2419350" y="871486"/>
                <a:ext cx="881063" cy="881757"/>
                <a:chOff x="8401050" y="2890732"/>
                <a:chExt cx="881063" cy="881757"/>
              </a:xfrm>
              <a:grpFill/>
            </p:grpSpPr>
            <p:sp>
              <p:nvSpPr>
                <p:cNvPr id="19" name="Rectangle: Top Corners Rounded 18">
                  <a:extLst>
                    <a:ext uri="{FF2B5EF4-FFF2-40B4-BE49-F238E27FC236}">
                      <a16:creationId xmlns:a16="http://schemas.microsoft.com/office/drawing/2014/main" id="{350D83EA-93F0-4DDF-BE90-1EACDD67FD65}"/>
                    </a:ext>
                  </a:extLst>
                </p:cNvPr>
                <p:cNvSpPr/>
                <p:nvPr/>
              </p:nvSpPr>
              <p:spPr>
                <a:xfrm rot="5400000">
                  <a:off x="8400703" y="2891079"/>
                  <a:ext cx="881757" cy="881063"/>
                </a:xfrm>
                <a:prstGeom prst="round2Same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100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BB9079-0F05-4D11-97F8-25F7CB504DD7}"/>
                    </a:ext>
                  </a:extLst>
                </p:cNvPr>
                <p:cNvSpPr txBox="1"/>
                <p:nvPr/>
              </p:nvSpPr>
              <p:spPr>
                <a:xfrm>
                  <a:off x="8519485" y="2890732"/>
                  <a:ext cx="480000" cy="790002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7500" b="1" dirty="0">
                      <a:solidFill>
                        <a:srgbClr val="002060"/>
                      </a:solidFill>
                      <a:latin typeface="Poppins" panose="00000500000000000000" pitchFamily="2" charset="0"/>
                      <a:cs typeface="Poppins" panose="00000500000000000000" pitchFamily="2" charset="0"/>
                    </a:rPr>
                    <a:t>D</a:t>
                  </a:r>
                </a:p>
              </p:txBody>
            </p:sp>
          </p:grpSp>
        </p:grp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47F98317-7BCE-4E91-A5F5-38E8E7517262}"/>
                </a:ext>
              </a:extLst>
            </p:cNvPr>
            <p:cNvSpPr txBox="1"/>
            <p:nvPr/>
          </p:nvSpPr>
          <p:spPr>
            <a:xfrm>
              <a:off x="-5578234" y="1672083"/>
              <a:ext cx="4947523" cy="317951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40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Enhanced Collaboration Tools</a:t>
              </a:r>
            </a:p>
            <a:p>
              <a:endParaRPr lang="en-GB" sz="4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  <a:p>
              <a:r>
                <a:rPr lang="en-GB" sz="40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- Introduce features for real-time collaboration, allowing multiple researchers to work on a document simultaneously.</a:t>
              </a:r>
              <a:endParaRPr lang="en-US" sz="4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7290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59259E-6 L 0.54393 -2.59259E-6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19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19753E-6 L 0.54739 4.19753E-6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3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55243 2.59259E-6 " pathEditMode="relative" rAng="0" ptsTypes="AA">
                                      <p:cBhvr>
                                        <p:cTn id="14" dur="125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62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1.23457E-6 L 0.55434 -1.23457E-6 " pathEditMode="relative" rAng="0" ptsTypes="AA">
                                      <p:cBhvr>
                                        <p:cTn id="18" dur="125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71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0A11024F6040408B52868306A28B87" ma:contentTypeVersion="14" ma:contentTypeDescription="Create a new document." ma:contentTypeScope="" ma:versionID="0bc3021a9d55f818a5ca01f87fcbfa4e">
  <xsd:schema xmlns:xsd="http://www.w3.org/2001/XMLSchema" xmlns:xs="http://www.w3.org/2001/XMLSchema" xmlns:p="http://schemas.microsoft.com/office/2006/metadata/properties" xmlns:ns3="39bf50a2-1ebc-4606-b5fd-7b50272c257e" xmlns:ns4="e5aff61a-f9c7-44c3-a976-b46b8452c2c7" targetNamespace="http://schemas.microsoft.com/office/2006/metadata/properties" ma:root="true" ma:fieldsID="3148cac4884cabd2501415356597b9cb" ns3:_="" ns4:_="">
    <xsd:import namespace="39bf50a2-1ebc-4606-b5fd-7b50272c257e"/>
    <xsd:import namespace="e5aff61a-f9c7-44c3-a976-b46b8452c2c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LengthInSeconds" minOccurs="0"/>
                <xsd:element ref="ns4:MediaServiceDateTaken" minOccurs="0"/>
                <xsd:element ref="ns4:MediaServiceObjectDetectorVersions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bf50a2-1ebc-4606-b5fd-7b50272c257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aff61a-f9c7-44c3-a976-b46b8452c2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D7B74A8-78CA-4E4B-84A5-EB1A1208CF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377563F-6478-43B8-962C-3A28686DBE80}">
  <ds:schemaRefs>
    <ds:schemaRef ds:uri="39bf50a2-1ebc-4606-b5fd-7b50272c257e"/>
    <ds:schemaRef ds:uri="http://www.w3.org/XML/1998/namespace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e5aff61a-f9c7-44c3-a976-b46b8452c2c7"/>
  </ds:schemaRefs>
</ds:datastoreItem>
</file>

<file path=customXml/itemProps3.xml><?xml version="1.0" encoding="utf-8"?>
<ds:datastoreItem xmlns:ds="http://schemas.openxmlformats.org/officeDocument/2006/customXml" ds:itemID="{B7DDD0B8-2888-47F9-B2AC-439B6C9C39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bf50a2-1ebc-4606-b5fd-7b50272c257e"/>
    <ds:schemaRef ds:uri="e5aff61a-f9c7-44c3-a976-b46b8452c2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399</TotalTime>
  <Words>418</Words>
  <Application>Microsoft Office PowerPoint</Application>
  <PresentationFormat>Custom</PresentationFormat>
  <Paragraphs>75</Paragraphs>
  <Slides>12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Poppins</vt:lpstr>
      <vt:lpstr>Poppins Bold</vt:lpstr>
      <vt:lpstr>Hanken Grotesk</vt:lpstr>
      <vt:lpstr>Arial</vt:lpstr>
      <vt:lpstr>Calibri</vt:lpstr>
      <vt:lpstr>Anton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and White Gradient Metaverse Presentation</dc:title>
  <dc:creator>Bhavya</dc:creator>
  <cp:lastModifiedBy>Manvi Upadhyay</cp:lastModifiedBy>
  <cp:revision>20</cp:revision>
  <dcterms:created xsi:type="dcterms:W3CDTF">2006-08-16T00:00:00Z</dcterms:created>
  <dcterms:modified xsi:type="dcterms:W3CDTF">2024-08-03T06:13:41Z</dcterms:modified>
  <dc:identifier>DAGMtUkKY3U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0x010100670A11024F6040408B52868306A28B87</vt:lpwstr>
  </property>
</Properties>
</file>

<file path=docProps/thumbnail.jpeg>
</file>